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2"/>
  </p:notesMasterIdLst>
  <p:sldIdLst>
    <p:sldId id="272" r:id="rId2"/>
    <p:sldId id="1003" r:id="rId3"/>
    <p:sldId id="997" r:id="rId4"/>
    <p:sldId id="1001" r:id="rId5"/>
    <p:sldId id="1004" r:id="rId6"/>
    <p:sldId id="1005" r:id="rId7"/>
    <p:sldId id="994" r:id="rId8"/>
    <p:sldId id="993" r:id="rId9"/>
    <p:sldId id="1002" r:id="rId10"/>
    <p:sldId id="1007" r:id="rId11"/>
    <p:sldId id="1010" r:id="rId12"/>
    <p:sldId id="1000" r:id="rId13"/>
    <p:sldId id="1011" r:id="rId14"/>
    <p:sldId id="1012" r:id="rId15"/>
    <p:sldId id="1009" r:id="rId16"/>
    <p:sldId id="1014" r:id="rId17"/>
    <p:sldId id="1015" r:id="rId18"/>
    <p:sldId id="1016" r:id="rId19"/>
    <p:sldId id="1017" r:id="rId20"/>
    <p:sldId id="1021" r:id="rId21"/>
    <p:sldId id="1020" r:id="rId22"/>
    <p:sldId id="1019" r:id="rId23"/>
    <p:sldId id="1022" r:id="rId24"/>
    <p:sldId id="1024" r:id="rId25"/>
    <p:sldId id="1023" r:id="rId26"/>
    <p:sldId id="1025" r:id="rId27"/>
    <p:sldId id="1026" r:id="rId28"/>
    <p:sldId id="1027" r:id="rId29"/>
    <p:sldId id="1030" r:id="rId30"/>
    <p:sldId id="992" r:id="rId31"/>
  </p:sldIdLst>
  <p:sldSz cx="24382413" cy="13716000"/>
  <p:notesSz cx="6858000" cy="9144000"/>
  <p:defaultTextStyle>
    <a:defPPr>
      <a:defRPr lang="en-US"/>
    </a:defPPr>
    <a:lvl1pPr marL="0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2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7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3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8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2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966" userDrawn="1">
          <p15:clr>
            <a:srgbClr val="A4A3A4"/>
          </p15:clr>
        </p15:guide>
        <p15:guide id="3" pos="13123" userDrawn="1">
          <p15:clr>
            <a:srgbClr val="A4A3A4"/>
          </p15:clr>
        </p15:guide>
        <p15:guide id="4" orient="horz" pos="7813" userDrawn="1">
          <p15:clr>
            <a:srgbClr val="A4A3A4"/>
          </p15:clr>
        </p15:guide>
        <p15:guide id="6" pos="12533" userDrawn="1">
          <p15:clr>
            <a:srgbClr val="A4A3A4"/>
          </p15:clr>
        </p15:guide>
        <p15:guide id="7" orient="horz" pos="1871" userDrawn="1">
          <p15:clr>
            <a:srgbClr val="A4A3A4"/>
          </p15:clr>
        </p15:guide>
        <p15:guide id="8" orient="horz" pos="2415" userDrawn="1">
          <p15:clr>
            <a:srgbClr val="A4A3A4"/>
          </p15:clr>
        </p15:guide>
        <p15:guide id="9" pos="1511" userDrawn="1">
          <p15:clr>
            <a:srgbClr val="A4A3A4"/>
          </p15:clr>
        </p15:guide>
        <p15:guide id="10" orient="horz" pos="918" userDrawn="1">
          <p15:clr>
            <a:srgbClr val="A4A3A4"/>
          </p15:clr>
        </p15:guide>
        <p15:guide id="11" pos="3733" userDrawn="1">
          <p15:clr>
            <a:srgbClr val="A4A3A4"/>
          </p15:clr>
        </p15:guide>
        <p15:guide id="12" pos="115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권 대호" initials="권대" lastIdx="12" clrIdx="0">
    <p:extLst>
      <p:ext uri="{19B8F6BF-5375-455C-9EA6-DF929625EA0E}">
        <p15:presenceInfo xmlns:p15="http://schemas.microsoft.com/office/powerpoint/2012/main" userId="c36001907e564bc3" providerId="Windows Live"/>
      </p:ext>
    </p:extLst>
  </p:cmAuthor>
  <p:cmAuthor id="2" name="jbpark0614@gmail.com" initials="j" lastIdx="1" clrIdx="1">
    <p:extLst>
      <p:ext uri="{19B8F6BF-5375-455C-9EA6-DF929625EA0E}">
        <p15:presenceInfo xmlns:p15="http://schemas.microsoft.com/office/powerpoint/2012/main" userId="199140777f9eea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585F"/>
    <a:srgbClr val="ED234B"/>
    <a:srgbClr val="FBE5D6"/>
    <a:srgbClr val="193268"/>
    <a:srgbClr val="EDEBEE"/>
    <a:srgbClr val="7391FF"/>
    <a:srgbClr val="C8D7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2"/>
    <p:restoredTop sz="91850"/>
  </p:normalViewPr>
  <p:slideViewPr>
    <p:cSldViewPr snapToGrid="0">
      <p:cViewPr varScale="1">
        <p:scale>
          <a:sx n="51" d="100"/>
          <a:sy n="51" d="100"/>
        </p:scale>
        <p:origin x="288" y="1176"/>
      </p:cViewPr>
      <p:guideLst>
        <p:guide pos="966"/>
        <p:guide pos="13123"/>
        <p:guide orient="horz" pos="7813"/>
        <p:guide pos="12533"/>
        <p:guide orient="horz" pos="1871"/>
        <p:guide orient="horz" pos="2415"/>
        <p:guide pos="1511"/>
        <p:guide orient="horz" pos="918"/>
        <p:guide pos="3733"/>
        <p:guide pos="115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DE991-7A49-904E-BA36-3E5C721CA6C9}" type="datetimeFigureOut">
              <a:rPr kumimoji="1" lang="ko-Kore-KR" altLang="en-US" smtClean="0"/>
              <a:t>2021. 9. 26.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2D8343-E445-374C-BDF8-84DEE5560B8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4389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23146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148638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615321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72274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88450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95638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18251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396506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8604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665134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5191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352682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19346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864890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523646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37103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8043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4708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619219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496743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053515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8320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17786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1514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55878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348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06731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01849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1955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9792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802" y="2244725"/>
            <a:ext cx="1828681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802" y="7204075"/>
            <a:ext cx="18286810" cy="331152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377" indent="0" algn="ctr">
              <a:buNone/>
              <a:defRPr sz="4000"/>
            </a:lvl2pPr>
            <a:lvl3pPr marL="1828756" indent="0" algn="ctr">
              <a:buNone/>
              <a:defRPr sz="3600"/>
            </a:lvl3pPr>
            <a:lvl4pPr marL="2743133" indent="0" algn="ctr">
              <a:buNone/>
              <a:defRPr sz="3200"/>
            </a:lvl4pPr>
            <a:lvl5pPr marL="3657507" indent="0" algn="ctr">
              <a:buNone/>
              <a:defRPr sz="3200"/>
            </a:lvl5pPr>
            <a:lvl6pPr marL="4571886" indent="0" algn="ctr">
              <a:buNone/>
              <a:defRPr sz="3200"/>
            </a:lvl6pPr>
            <a:lvl7pPr marL="5486263" indent="0" algn="ctr">
              <a:buNone/>
              <a:defRPr sz="3200"/>
            </a:lvl7pPr>
            <a:lvl8pPr marL="6400640" indent="0" algn="ctr">
              <a:buNone/>
              <a:defRPr sz="3200"/>
            </a:lvl8pPr>
            <a:lvl9pPr marL="7315017" indent="0" algn="ctr">
              <a:buNone/>
              <a:defRPr sz="32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2021. 9. 26.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6522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2021. 9. 26.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6150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8668" y="730255"/>
            <a:ext cx="5257458" cy="116236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295" y="730255"/>
            <a:ext cx="15467593" cy="116236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2021. 9. 26.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6473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2021. 9. 26.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41496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593" y="3419481"/>
            <a:ext cx="21029831" cy="5705475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593" y="9178928"/>
            <a:ext cx="21029831" cy="3000373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77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56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13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50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88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2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64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0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2021. 9. 26.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64815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291" y="3651251"/>
            <a:ext cx="10362526" cy="870267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3596" y="3651251"/>
            <a:ext cx="10362526" cy="870267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2021. 9. 26.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5403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730251"/>
            <a:ext cx="21029831" cy="26511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469" y="3362325"/>
            <a:ext cx="10314902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77" indent="0">
              <a:buNone/>
              <a:defRPr sz="4000" b="1"/>
            </a:lvl2pPr>
            <a:lvl3pPr marL="1828756" indent="0">
              <a:buNone/>
              <a:defRPr sz="3600" b="1"/>
            </a:lvl3pPr>
            <a:lvl4pPr marL="2743133" indent="0">
              <a:buNone/>
              <a:defRPr sz="3200" b="1"/>
            </a:lvl4pPr>
            <a:lvl5pPr marL="3657507" indent="0">
              <a:buNone/>
              <a:defRPr sz="3200" b="1"/>
            </a:lvl5pPr>
            <a:lvl6pPr marL="4571886" indent="0">
              <a:buNone/>
              <a:defRPr sz="3200" b="1"/>
            </a:lvl6pPr>
            <a:lvl7pPr marL="5486263" indent="0">
              <a:buNone/>
              <a:defRPr sz="3200" b="1"/>
            </a:lvl7pPr>
            <a:lvl8pPr marL="6400640" indent="0">
              <a:buNone/>
              <a:defRPr sz="3200" b="1"/>
            </a:lvl8pPr>
            <a:lvl9pPr marL="7315017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469" y="5010153"/>
            <a:ext cx="10314902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3601" y="3362325"/>
            <a:ext cx="10365701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77" indent="0">
              <a:buNone/>
              <a:defRPr sz="4000" b="1"/>
            </a:lvl2pPr>
            <a:lvl3pPr marL="1828756" indent="0">
              <a:buNone/>
              <a:defRPr sz="3600" b="1"/>
            </a:lvl3pPr>
            <a:lvl4pPr marL="2743133" indent="0">
              <a:buNone/>
              <a:defRPr sz="3200" b="1"/>
            </a:lvl4pPr>
            <a:lvl5pPr marL="3657507" indent="0">
              <a:buNone/>
              <a:defRPr sz="3200" b="1"/>
            </a:lvl5pPr>
            <a:lvl6pPr marL="4571886" indent="0">
              <a:buNone/>
              <a:defRPr sz="3200" b="1"/>
            </a:lvl6pPr>
            <a:lvl7pPr marL="5486263" indent="0">
              <a:buNone/>
              <a:defRPr sz="3200" b="1"/>
            </a:lvl7pPr>
            <a:lvl8pPr marL="6400640" indent="0">
              <a:buNone/>
              <a:defRPr sz="3200" b="1"/>
            </a:lvl8pPr>
            <a:lvl9pPr marL="7315017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3601" y="5010153"/>
            <a:ext cx="10365701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2021. 9. 26.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6551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2021. 9. 26.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1151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2021. 9. 26.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4611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914400"/>
            <a:ext cx="7863963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5701" y="1974855"/>
            <a:ext cx="12343597" cy="9747251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7" y="4114801"/>
            <a:ext cx="7863963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77" indent="0">
              <a:buNone/>
              <a:defRPr sz="2800"/>
            </a:lvl2pPr>
            <a:lvl3pPr marL="1828756" indent="0">
              <a:buNone/>
              <a:defRPr sz="2400"/>
            </a:lvl3pPr>
            <a:lvl4pPr marL="2743133" indent="0">
              <a:buNone/>
              <a:defRPr sz="2000"/>
            </a:lvl4pPr>
            <a:lvl5pPr marL="3657507" indent="0">
              <a:buNone/>
              <a:defRPr sz="2000"/>
            </a:lvl5pPr>
            <a:lvl6pPr marL="4571886" indent="0">
              <a:buNone/>
              <a:defRPr sz="2000"/>
            </a:lvl6pPr>
            <a:lvl7pPr marL="5486263" indent="0">
              <a:buNone/>
              <a:defRPr sz="2000"/>
            </a:lvl7pPr>
            <a:lvl8pPr marL="6400640" indent="0">
              <a:buNone/>
              <a:defRPr sz="2000"/>
            </a:lvl8pPr>
            <a:lvl9pPr marL="7315017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2021. 9. 26.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7026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914400"/>
            <a:ext cx="7863963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5701" y="1974855"/>
            <a:ext cx="12343597" cy="9747251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377" indent="0">
              <a:buNone/>
              <a:defRPr sz="5600"/>
            </a:lvl2pPr>
            <a:lvl3pPr marL="1828756" indent="0">
              <a:buNone/>
              <a:defRPr sz="4800"/>
            </a:lvl3pPr>
            <a:lvl4pPr marL="2743133" indent="0">
              <a:buNone/>
              <a:defRPr sz="4000"/>
            </a:lvl4pPr>
            <a:lvl5pPr marL="3657507" indent="0">
              <a:buNone/>
              <a:defRPr sz="4000"/>
            </a:lvl5pPr>
            <a:lvl6pPr marL="4571886" indent="0">
              <a:buNone/>
              <a:defRPr sz="4000"/>
            </a:lvl6pPr>
            <a:lvl7pPr marL="5486263" indent="0">
              <a:buNone/>
              <a:defRPr sz="4000"/>
            </a:lvl7pPr>
            <a:lvl8pPr marL="6400640" indent="0">
              <a:buNone/>
              <a:defRPr sz="4000"/>
            </a:lvl8pPr>
            <a:lvl9pPr marL="7315017" indent="0">
              <a:buNone/>
              <a:defRPr sz="4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7" y="4114801"/>
            <a:ext cx="7863963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77" indent="0">
              <a:buNone/>
              <a:defRPr sz="2800"/>
            </a:lvl2pPr>
            <a:lvl3pPr marL="1828756" indent="0">
              <a:buNone/>
              <a:defRPr sz="2400"/>
            </a:lvl3pPr>
            <a:lvl4pPr marL="2743133" indent="0">
              <a:buNone/>
              <a:defRPr sz="2000"/>
            </a:lvl4pPr>
            <a:lvl5pPr marL="3657507" indent="0">
              <a:buNone/>
              <a:defRPr sz="2000"/>
            </a:lvl5pPr>
            <a:lvl6pPr marL="4571886" indent="0">
              <a:buNone/>
              <a:defRPr sz="2000"/>
            </a:lvl6pPr>
            <a:lvl7pPr marL="5486263" indent="0">
              <a:buNone/>
              <a:defRPr sz="2000"/>
            </a:lvl7pPr>
            <a:lvl8pPr marL="6400640" indent="0">
              <a:buNone/>
              <a:defRPr sz="2000"/>
            </a:lvl8pPr>
            <a:lvl9pPr marL="7315017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2021. 9. 26.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1858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1"/>
            <a:ext cx="21029831" cy="870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1F041-D29B-8C4F-81D4-F6B9816EE8A8}" type="datetimeFigureOut">
              <a:rPr kumimoji="1" lang="ko-Kore-KR" altLang="en-US" smtClean="0"/>
              <a:t>2021. 9. 26.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9789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756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7" indent="-457187" algn="l" defTabSz="1828756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66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943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320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697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076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453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827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206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56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133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507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886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263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640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017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743020" y="2821583"/>
            <a:ext cx="17526000" cy="3303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lvl="0"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4800" b="1" spc="-75" dirty="0">
                <a:solidFill>
                  <a:prstClr val="black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  <a:sym typeface="SpoqaHanSans-Bold"/>
              </a:rPr>
              <a:t>&lt;Generative model series #5&gt;</a:t>
            </a:r>
            <a:endParaRPr lang="en-US" altLang="ko-Kore-KR" sz="8000" b="1" dirty="0">
              <a:sym typeface="SpoqaHanSans-Bold"/>
            </a:endParaRPr>
          </a:p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8000" b="1" dirty="0">
                <a:sym typeface="SpoqaHanSans-Bold"/>
              </a:rPr>
              <a:t>Distribution Alignment</a:t>
            </a:r>
            <a:endParaRPr lang="en-US" altLang="ko-KR" sz="3200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1</a:t>
            </a:r>
            <a:r>
              <a:rPr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Distribution Alignment</a:t>
            </a:r>
            <a:endParaRPr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15937215-6709-9140-A65A-D0C628A7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</a:t>
            </a:fld>
            <a:endParaRPr kumimoji="1" lang="ko-Kore-KR" altLang="en-US" sz="150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AC1D2C-13F2-6B48-920F-0D682217455A}"/>
              </a:ext>
            </a:extLst>
          </p:cNvPr>
          <p:cNvSpPr/>
          <p:nvPr/>
        </p:nvSpPr>
        <p:spPr>
          <a:xfrm>
            <a:off x="-1" y="3886200"/>
            <a:ext cx="5486043" cy="9829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1"/>
          <a:lstStyle/>
          <a:p>
            <a:pPr algn="ctr"/>
            <a:endParaRPr kumimoji="1" lang="ko-Kore-KR" altLang="en-US" sz="85700" b="1" dirty="0">
              <a:solidFill>
                <a:schemeClr val="tx1"/>
              </a:solidFill>
              <a:latin typeface="Matura MT Script Capitals" panose="03020802060602070202" pitchFamily="66" charset="0"/>
              <a:ea typeface="Spoqa Han Sans Neo Bold" panose="020B0500000000000000" pitchFamily="34" charset="-128"/>
              <a:cs typeface="APPLE CHANCERY" panose="03020702040506060504" pitchFamily="66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F8C0A3-F4E5-2C4B-B096-FCC01DAC7E4A}"/>
              </a:ext>
            </a:extLst>
          </p:cNvPr>
          <p:cNvSpPr/>
          <p:nvPr/>
        </p:nvSpPr>
        <p:spPr>
          <a:xfrm>
            <a:off x="-1884128" y="2671365"/>
            <a:ext cx="7135856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1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63D908-CC65-AF4B-B089-615712ADB078}"/>
              </a:ext>
            </a:extLst>
          </p:cNvPr>
          <p:cNvSpPr/>
          <p:nvPr/>
        </p:nvSpPr>
        <p:spPr>
          <a:xfrm>
            <a:off x="3367601" y="2804716"/>
            <a:ext cx="6080583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3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72511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 err="1"/>
              <a:t>CycleGAN</a:t>
            </a:r>
            <a:r>
              <a:rPr lang="en-US" altLang="ko-KR" b="1" dirty="0"/>
              <a:t> (2017)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10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13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Distribution Alignment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776E6980-DE28-1E4C-A8E5-E02250A1D7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1" t="16021" r="71345" b="41201"/>
          <a:stretch/>
        </p:blipFill>
        <p:spPr bwMode="auto">
          <a:xfrm>
            <a:off x="17026758" y="3179807"/>
            <a:ext cx="6905297" cy="460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818884-F3A8-B64B-985B-7039F1A7E73F}"/>
                  </a:ext>
                </a:extLst>
              </p:cNvPr>
              <p:cNvSpPr txBox="1"/>
              <p:nvPr/>
            </p:nvSpPr>
            <p:spPr>
              <a:xfrm>
                <a:off x="1855622" y="3290166"/>
                <a:ext cx="16230600" cy="998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도메인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X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와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Y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mapping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하는 함수를 학습하는 것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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즉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ko-Kore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𝑥</m:t>
                    </m:r>
                    <m:r>
                      <a:rPr kumimoji="1" lang="en-US" altLang="ko-Kore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∈</m:t>
                    </m:r>
                    <m:r>
                      <a:rPr kumimoji="1" lang="en-US" altLang="ko-Kore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𝑋</m:t>
                    </m:r>
                    <m:r>
                      <a:rPr kumimoji="1" lang="en-US" altLang="ko-Kore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</m:t>
                    </m:r>
                    <m:r>
                      <a:rPr kumimoji="1" lang="en-US" altLang="ko-Kore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𝑦</m:t>
                    </m:r>
                    <m:r>
                      <a:rPr kumimoji="1" lang="en-US" altLang="ko-Kore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∈</m:t>
                    </m:r>
                    <m:r>
                      <a:rPr kumimoji="1" lang="en-US" altLang="ko-Kore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𝑌</m:t>
                    </m:r>
                  </m:oMath>
                </a14:m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이고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ko-Kore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𝑥</m:t>
                    </m:r>
                    <m:r>
                      <a:rPr kumimoji="1" lang="en-US" altLang="ko-Kore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~</m:t>
                    </m:r>
                    <m:sSub>
                      <m:sSubPr>
                        <m:ctrlPr>
                          <a:rPr kumimoji="1" lang="en-US" altLang="ko-Kore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ore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𝑝</m:t>
                        </m:r>
                      </m:e>
                      <m:sub>
                        <m:r>
                          <a:rPr kumimoji="1" lang="en-US" altLang="ko-Kore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𝑑𝑎𝑡𝑎</m:t>
                        </m:r>
                      </m:sub>
                    </m:sSub>
                    <m:r>
                      <a:rPr kumimoji="1" lang="en-US" altLang="ko-Kore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kumimoji="1" lang="en-US" altLang="ko-Kore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𝑥</m:t>
                    </m:r>
                    <m:r>
                      <a:rPr kumimoji="1" lang="en-US" altLang="ko-Kore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ko-Kore-KR" sz="3600" b="0" i="1" dirty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𝑦</m:t>
                    </m:r>
                    <m:r>
                      <a:rPr kumimoji="1" lang="en-US" altLang="ko-Kore-KR" sz="3600" b="0" i="1" dirty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~</m:t>
                    </m:r>
                    <m:sSub>
                      <m:sSubPr>
                        <m:ctrlPr>
                          <a:rPr kumimoji="1" lang="en-US" altLang="ko-Kore-KR" sz="36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ore-KR" sz="36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𝑝</m:t>
                        </m:r>
                      </m:e>
                      <m:sub>
                        <m:r>
                          <a:rPr kumimoji="1" lang="en-US" altLang="ko-Kore-KR" sz="36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𝑑𝑎𝑡𝑎</m:t>
                        </m:r>
                      </m:sub>
                    </m:sSub>
                    <m:r>
                      <a:rPr kumimoji="1" lang="en-US" altLang="ko-Kore-KR" sz="3600" b="0" i="1" dirty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kumimoji="1" lang="en-US" altLang="ko-Kore-KR" sz="3600" b="0" i="1" dirty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𝑦</m:t>
                    </m:r>
                    <m:r>
                      <a:rPr kumimoji="1" lang="en-US" altLang="ko-Kore-KR" sz="3600" b="0" i="1" dirty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일때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 </a:t>
                </a:r>
                <a:b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	</a:t>
                </a:r>
                <a14:m>
                  <m:oMath xmlns:m="http://schemas.openxmlformats.org/officeDocument/2006/math">
                    <m:r>
                      <a:rPr kumimoji="1" lang="en-US" altLang="ko-Kore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𝐺</m:t>
                    </m:r>
                    <m:r>
                      <a:rPr kumimoji="1" lang="en-US" altLang="ko-Kore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:</m:t>
                    </m:r>
                    <m:r>
                      <a:rPr kumimoji="1" lang="en-US" altLang="ko-Kore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𝑋</m:t>
                    </m:r>
                    <m:r>
                      <a:rPr kumimoji="1" lang="en-US" altLang="ko-Kore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→</m:t>
                    </m:r>
                    <m:r>
                      <a:rPr kumimoji="1" lang="en-US" altLang="ko-Kore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𝑌</m:t>
                    </m:r>
                  </m:oMath>
                </a14:m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와 </a:t>
                </a:r>
                <a14:m>
                  <m:oMath xmlns:m="http://schemas.openxmlformats.org/officeDocument/2006/math">
                    <m:r>
                      <a:rPr kumimoji="1" lang="en-US" altLang="ko-Kore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𝐹</m:t>
                    </m:r>
                    <m:r>
                      <a:rPr kumimoji="1" lang="en-US" altLang="ko-Kore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:</m:t>
                    </m:r>
                    <m:r>
                      <a:rPr kumimoji="1" lang="en-US" altLang="ko-Kore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𝑌</m:t>
                    </m:r>
                    <m:r>
                      <a:rPr kumimoji="1" lang="en-US" altLang="ko-Kore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→</m:t>
                    </m:r>
                    <m:r>
                      <a:rPr kumimoji="1" lang="en-US" altLang="ko-Kore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𝑋</m:t>
                    </m:r>
                  </m:oMath>
                </a14:m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 학습하는 것이 목표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2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개의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constraint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만족하며 학습을 진행한다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742950" indent="-742950">
                  <a:lnSpc>
                    <a:spcPct val="150000"/>
                  </a:lnSpc>
                  <a:buAutoNum type="arabicPeriod"/>
                </a:pP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Marginal matching</a:t>
                </a:r>
              </a:p>
              <a:p>
                <a:pPr marL="1028642" lvl="1" indent="-571500">
                  <a:lnSpc>
                    <a:spcPct val="150000"/>
                  </a:lnSpc>
                  <a:buFont typeface="Wingdings" pitchFamily="2" charset="2"/>
                  <a:buChar char="à"/>
                </a:pP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각 매핑의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output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은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source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domain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margin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이라면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대상 도메인의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empirical distribution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과 </a:t>
                </a:r>
                <a:r>
                  <a:rPr kumimoji="1" lang="ko-KR" altLang="en-US" sz="36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매칭되어야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한다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  <a:endParaRPr kumimoji="1"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2.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Cycle consistency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	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2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번의 매핑으로 한 도메인으로 매핑 후 다시 돌아왔을 때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sample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은 원본과</a:t>
                </a:r>
                <a:endParaRPr kumimoji="1"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		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비슷하여야 한다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818884-F3A8-B64B-985B-7039F1A7E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622" y="3290166"/>
                <a:ext cx="16230600" cy="9981322"/>
              </a:xfrm>
              <a:prstGeom prst="rect">
                <a:avLst/>
              </a:prstGeom>
              <a:blipFill>
                <a:blip r:embed="rId5"/>
                <a:stretch>
                  <a:fillRect l="-1172" r="-469" b="-139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8628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 err="1"/>
              <a:t>CycleGAN</a:t>
            </a:r>
            <a:r>
              <a:rPr lang="en-US" altLang="ko-KR" b="1" dirty="0"/>
              <a:t> (2017)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Marginal matching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11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13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Distribution Alignment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818884-F3A8-B64B-985B-7039F1A7E73F}"/>
                  </a:ext>
                </a:extLst>
              </p:cNvPr>
              <p:cNvSpPr txBox="1"/>
              <p:nvPr/>
            </p:nvSpPr>
            <p:spPr>
              <a:xfrm>
                <a:off x="2230033" y="9183461"/>
                <a:ext cx="16230600" cy="4045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Marginal matching loss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은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GAN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과 같은 형태로 정의한다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𝐺</m:t>
                        </m:r>
                      </m:e>
                      <m:sub>
                        <m: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𝑋𝑌</m:t>
                        </m:r>
                      </m:sub>
                    </m:sSub>
                    <m:r>
                      <a:rPr kumimoji="1" lang="en-US" altLang="ko-Kore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</m:t>
                    </m:r>
                    <m:sSub>
                      <m:sSubPr>
                        <m:ctrlPr>
                          <a:rPr kumimoji="1" lang="en-US" altLang="ko-Kore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ore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𝐷</m:t>
                        </m:r>
                      </m:e>
                      <m:sub>
                        <m:r>
                          <a:rPr kumimoji="1" lang="en-US" altLang="ko-Kore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𝑌</m:t>
                        </m:r>
                      </m:sub>
                    </m:sSub>
                  </m:oMath>
                </a14:m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대해서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SupPr>
                        <m:e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𝐺𝐴𝑁</m:t>
                          </m:r>
                        </m:sub>
                        <m:sup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𝑌</m:t>
                          </m:r>
                        </m:sup>
                      </m:sSubSup>
                      <m:d>
                        <m:dPr>
                          <m:ctrlP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𝐺</m:t>
                              </m:r>
                            </m:e>
                            <m:sub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𝑋𝑌</m:t>
                              </m:r>
                            </m:sub>
                          </m:sSub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𝑌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𝑦</m:t>
                          </m:r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(</m:t>
                          </m:r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ore-KR" sz="36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𝑌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kumimoji="1"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</m:sub>
                      </m:sSub>
                      <m:r>
                        <a:rPr kumimoji="1"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[</m:t>
                      </m:r>
                      <m:func>
                        <m:funcPr>
                          <m:ctrlP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ore-KR" sz="36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(1−</m:t>
                          </m:r>
                          <m:sSub>
                            <m:sSubPr>
                              <m:ctrlP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𝑌</m:t>
                              </m:r>
                            </m:sub>
                          </m:sSub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𝐺</m:t>
                              </m:r>
                            </m:e>
                            <m:sub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𝑋𝑌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)</m:t>
                          </m:r>
                        </m:e>
                      </m:func>
                      <m:r>
                        <a:rPr kumimoji="1"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]</m:t>
                      </m:r>
                    </m:oMath>
                  </m:oMathPara>
                </a14:m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ore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𝐹</m:t>
                        </m:r>
                      </m:e>
                      <m:sub>
                        <m: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𝑌</m:t>
                        </m:r>
                        <m:r>
                          <a:rPr kumimoji="1" lang="en-US" altLang="ko-Kore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𝑋</m:t>
                        </m:r>
                      </m:sub>
                    </m:sSub>
                    <m:r>
                      <a:rPr kumimoji="1" lang="en-US" altLang="ko-Kore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</m:t>
                    </m:r>
                    <m:sSub>
                      <m:sSubPr>
                        <m:ctrlP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𝐷</m:t>
                        </m:r>
                      </m:e>
                      <m:sub>
                        <m:r>
                          <a:rPr kumimoji="1" lang="en-US" altLang="ko-Kore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𝑋</m:t>
                        </m:r>
                      </m:sub>
                    </m:sSub>
                  </m:oMath>
                </a14:m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대해서도 동일하게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loss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구한다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818884-F3A8-B64B-985B-7039F1A7E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033" y="9183461"/>
                <a:ext cx="16230600" cy="4045531"/>
              </a:xfrm>
              <a:prstGeom prst="rect">
                <a:avLst/>
              </a:prstGeom>
              <a:blipFill>
                <a:blip r:embed="rId4"/>
                <a:stretch>
                  <a:fillRect l="-1095" t="-218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2">
            <a:extLst>
              <a:ext uri="{FF2B5EF4-FFF2-40B4-BE49-F238E27FC236}">
                <a16:creationId xmlns:a16="http://schemas.microsoft.com/office/drawing/2014/main" id="{8440B6B1-2915-404D-87E5-99C6BCE9F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976" y="3199332"/>
            <a:ext cx="12780697" cy="508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E879329-8964-F742-8685-37C5AF007A4D}"/>
              </a:ext>
            </a:extLst>
          </p:cNvPr>
          <p:cNvSpPr/>
          <p:nvPr/>
        </p:nvSpPr>
        <p:spPr>
          <a:xfrm>
            <a:off x="8261130" y="3404071"/>
            <a:ext cx="2459421" cy="129405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6849439-FD9A-794F-B637-10691E38F85C}"/>
              </a:ext>
            </a:extLst>
          </p:cNvPr>
          <p:cNvSpPr/>
          <p:nvPr/>
        </p:nvSpPr>
        <p:spPr>
          <a:xfrm>
            <a:off x="12623401" y="3435602"/>
            <a:ext cx="2459421" cy="129405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88568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 err="1"/>
              <a:t>CycleGAN</a:t>
            </a:r>
            <a:r>
              <a:rPr lang="en-US" altLang="ko-KR" b="1" dirty="0"/>
              <a:t> (2017)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Cycle consistency 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13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Distribution Alignment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43717E-332E-EB47-8756-488BC3950A0C}"/>
              </a:ext>
            </a:extLst>
          </p:cNvPr>
          <p:cNvSpPr/>
          <p:nvPr/>
        </p:nvSpPr>
        <p:spPr>
          <a:xfrm>
            <a:off x="4138810" y="11975062"/>
            <a:ext cx="121888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</a:rPr>
              <a:t>Zhu, Jun-Yan, et al. "Unpaired image-to-image translation using cycle-consistent adversarial networks." </a:t>
            </a:r>
            <a:r>
              <a:rPr lang="en" altLang="ko-Kore-KR" i="1" dirty="0">
                <a:solidFill>
                  <a:srgbClr val="53585F"/>
                </a:solidFill>
              </a:rPr>
              <a:t>Proceedings of the IEEE international conference on computer vision</a:t>
            </a:r>
            <a:r>
              <a:rPr lang="en" altLang="ko-Kore-KR" dirty="0">
                <a:solidFill>
                  <a:srgbClr val="53585F"/>
                </a:solidFill>
              </a:rPr>
              <a:t>. 2017.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20AA0F-11F9-6C4F-9DFB-C1263F63BA82}"/>
                  </a:ext>
                </a:extLst>
              </p:cNvPr>
              <p:cNvSpPr txBox="1"/>
              <p:nvPr/>
            </p:nvSpPr>
            <p:spPr>
              <a:xfrm>
                <a:off x="2003086" y="3793805"/>
                <a:ext cx="15465107" cy="7488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kumimoji="1" lang="en-US" altLang="ko-Kore-KR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Dual learning, back translation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이라고도 한다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이상적으로 아래를 만족하게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mapping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하는 것이 목표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𝑌𝑋</m:t>
                              </m:r>
                            </m:sub>
                          </m:sSub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(</m:t>
                          </m:r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𝐺</m:t>
                          </m:r>
                        </m:e>
                        <m:sub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𝑋𝑌</m:t>
                          </m:r>
                        </m:sub>
                      </m:sSub>
                      <m:r>
                        <a:rPr kumimoji="1"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(</m:t>
                      </m:r>
                      <m:r>
                        <a:rPr kumimoji="1"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𝑥</m:t>
                      </m:r>
                      <m:r>
                        <a:rPr kumimoji="1"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))=</m:t>
                      </m:r>
                      <m:r>
                        <a:rPr kumimoji="1"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𝑥</m:t>
                      </m:r>
                    </m:oMath>
                  </m:oMathPara>
                </a14:m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𝐺</m:t>
                          </m:r>
                        </m:e>
                        <m:sub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𝑋𝑌</m:t>
                          </m:r>
                        </m:sub>
                      </m:sSub>
                      <m:r>
                        <a:rPr kumimoji="1"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𝑌𝑋</m:t>
                          </m:r>
                        </m:sub>
                      </m:sSub>
                      <m:r>
                        <a:rPr kumimoji="1"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(</m:t>
                      </m:r>
                      <m:r>
                        <a:rPr kumimoji="1"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𝑦</m:t>
                      </m:r>
                      <m:r>
                        <a:rPr kumimoji="1"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))=</m:t>
                      </m:r>
                      <m:r>
                        <a:rPr kumimoji="1"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𝑦</m:t>
                      </m:r>
                    </m:oMath>
                  </m:oMathPara>
                </a14:m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L1 loss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차이를 구할 때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목적함수는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</a:p>
              <a:p>
                <a:endParaRPr kumimoji="1" lang="en-US" altLang="ko-Kore-KR" sz="36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SupPr>
                        <m:e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𝑐𝑦𝑐</m:t>
                          </m:r>
                        </m:sub>
                        <m:sup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𝑋</m:t>
                          </m:r>
                        </m:sup>
                      </m:sSubSup>
                      <m:d>
                        <m:dPr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𝐺</m:t>
                              </m:r>
                            </m:e>
                            <m:sub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𝑋𝑌</m:t>
                              </m:r>
                            </m:sub>
                          </m:sSub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𝑌𝑋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(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)</m:t>
                          </m:r>
                        </m:sub>
                      </m:sSub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[</m:t>
                      </m:r>
                      <m:sSub>
                        <m:sSubPr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kumimoji="1"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𝑌𝑋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36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36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36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𝑋𝑌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ko-KR" sz="36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ko-KR" sz="36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−</m:t>
                                  </m:r>
                                  <m: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]</m:t>
                      </m:r>
                    </m:oMath>
                  </m:oMathPara>
                </a14:m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kumimoji="1" lang="en-US" altLang="ko-Kore-KR" sz="36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ko-Kore-KR" sz="36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SupPr>
                      <m:e>
                        <m: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𝐿</m:t>
                        </m:r>
                      </m:e>
                      <m:sub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𝑐𝑦𝑐</m:t>
                        </m:r>
                      </m:sub>
                      <m:sup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𝑌</m:t>
                        </m:r>
                      </m:sup>
                    </m:sSubSup>
                    <m:d>
                      <m:dPr>
                        <m:ctrlP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kumimoji="1" lang="en-US" altLang="ko-KR" sz="36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36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kumimoji="1" lang="en-US" altLang="ko-KR" sz="36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𝑌𝑋</m:t>
                                </m:r>
                              </m:sub>
                            </m:sSub>
                            <m:r>
                              <a:rPr kumimoji="1"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, </m:t>
                            </m:r>
                            <m:r>
                              <a:rPr kumimoji="1"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𝐺</m:t>
                            </m:r>
                          </m:e>
                          <m:sub>
                            <m:r>
                              <a:rPr kumimoji="1"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𝑋𝑌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위의 식의 역을 취해주면 된다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  <a:endParaRPr kumimoji="1" lang="ko-Kore-KR" altLang="en-US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20AA0F-11F9-6C4F-9DFB-C1263F63B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086" y="3793805"/>
                <a:ext cx="15465107" cy="7488588"/>
              </a:xfrm>
              <a:prstGeom prst="rect">
                <a:avLst/>
              </a:prstGeom>
              <a:blipFill>
                <a:blip r:embed="rId4"/>
                <a:stretch>
                  <a:fillRect l="-1148" t="-1184" b="-84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>
            <a:extLst>
              <a:ext uri="{FF2B5EF4-FFF2-40B4-BE49-F238E27FC236}">
                <a16:creationId xmlns:a16="http://schemas.microsoft.com/office/drawing/2014/main" id="{0324428D-F1E1-8E4B-A94D-CE5DBA324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4513" y="3009366"/>
            <a:ext cx="11137900" cy="443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D5763B2-6522-EB47-9401-C01986D618DE}"/>
              </a:ext>
            </a:extLst>
          </p:cNvPr>
          <p:cNvSpPr/>
          <p:nvPr/>
        </p:nvSpPr>
        <p:spPr>
          <a:xfrm>
            <a:off x="16806042" y="3722874"/>
            <a:ext cx="3677234" cy="75453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D78A8E-95DB-984E-880A-B622A3185944}"/>
              </a:ext>
            </a:extLst>
          </p:cNvPr>
          <p:cNvSpPr/>
          <p:nvPr/>
        </p:nvSpPr>
        <p:spPr>
          <a:xfrm>
            <a:off x="20705179" y="3704987"/>
            <a:ext cx="3677234" cy="75453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27073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 err="1"/>
              <a:t>CycleGAN</a:t>
            </a:r>
            <a:r>
              <a:rPr lang="en-US" altLang="ko-KR" b="1" dirty="0"/>
              <a:t> (2017)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최종 목적 함수</a:t>
            </a: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13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13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Distribution Alignment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43717E-332E-EB47-8756-488BC3950A0C}"/>
              </a:ext>
            </a:extLst>
          </p:cNvPr>
          <p:cNvSpPr/>
          <p:nvPr/>
        </p:nvSpPr>
        <p:spPr>
          <a:xfrm>
            <a:off x="4138810" y="11975062"/>
            <a:ext cx="121888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</a:rPr>
              <a:t>Zhu, Jun-Yan, et al. "Unpaired image-to-image translation using cycle-consistent adversarial networks." </a:t>
            </a:r>
            <a:r>
              <a:rPr lang="en" altLang="ko-Kore-KR" i="1" dirty="0">
                <a:solidFill>
                  <a:srgbClr val="53585F"/>
                </a:solidFill>
              </a:rPr>
              <a:t>Proceedings of the IEEE international conference on computer vision</a:t>
            </a:r>
            <a:r>
              <a:rPr lang="en" altLang="ko-Kore-KR" dirty="0">
                <a:solidFill>
                  <a:srgbClr val="53585F"/>
                </a:solidFill>
              </a:rPr>
              <a:t>. 2017.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20AA0F-11F9-6C4F-9DFB-C1263F63BA82}"/>
                  </a:ext>
                </a:extLst>
              </p:cNvPr>
              <p:cNvSpPr txBox="1"/>
              <p:nvPr/>
            </p:nvSpPr>
            <p:spPr>
              <a:xfrm>
                <a:off x="2003086" y="3793805"/>
                <a:ext cx="15465107" cy="5093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최종 목적 함수는</a:t>
                </a:r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ore-KR" sz="36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36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ore-KR" sz="3600" i="1" dirty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L</m:t>
                          </m:r>
                        </m:e>
                        <m:sub>
                          <m:r>
                            <a:rPr kumimoji="1" lang="en-US" altLang="ko-Kore-KR" sz="36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𝑡𝑜𝑡𝑎𝑙</m:t>
                          </m:r>
                        </m:sub>
                      </m:sSub>
                      <m:r>
                        <a:rPr kumimoji="1" lang="en-US" altLang="ko-Kore-KR" sz="3600" b="0" i="1" dirty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SupPr>
                        <m:e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𝐺𝐴𝑁</m:t>
                          </m:r>
                        </m:sub>
                        <m:sup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𝑋</m:t>
                          </m:r>
                        </m:sup>
                      </m:sSubSup>
                      <m:d>
                        <m:dPr>
                          <m:ctrlP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𝑌𝑋</m:t>
                              </m:r>
                            </m:sub>
                          </m:sSub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𝑋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SupPr>
                        <m:e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𝐺𝐴𝑁</m:t>
                          </m:r>
                        </m:sub>
                        <m:sup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𝑌</m:t>
                          </m:r>
                        </m:sup>
                      </m:sSubSup>
                      <m:d>
                        <m:dPr>
                          <m:ctrlP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𝐺</m:t>
                              </m:r>
                            </m:e>
                            <m:sub>
                              <m: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𝑋𝑌</m:t>
                              </m:r>
                            </m:sub>
                          </m:sSub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𝑌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+</m:t>
                      </m:r>
                      <m:r>
                        <a:rPr kumimoji="1"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𝛾</m:t>
                      </m:r>
                      <m:sSubSup>
                        <m:sSubSupPr>
                          <m:ctrlP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SupPr>
                        <m:e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𝑐𝑦𝑐</m:t>
                          </m:r>
                        </m:sub>
                        <m:sup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𝑋</m:t>
                          </m:r>
                        </m:sup>
                      </m:sSubSup>
                      <m:d>
                        <m:dPr>
                          <m:ctrlP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𝐺</m:t>
                              </m:r>
                            </m:e>
                            <m:sub>
                              <m: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𝑋𝑌</m:t>
                              </m:r>
                            </m:sub>
                          </m:sSub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𝑌𝑋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SupPr>
                        <m:e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𝛾</m:t>
                          </m:r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𝑐𝑦𝑐</m:t>
                          </m:r>
                        </m:sub>
                        <m:sup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𝑌</m:t>
                          </m:r>
                        </m:sup>
                      </m:sSubSup>
                      <m:d>
                        <m:dPr>
                          <m:ctrlP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𝑌𝑋</m:t>
                              </m:r>
                            </m:sub>
                          </m:sSub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𝐺</m:t>
                              </m:r>
                            </m:e>
                            <m:sub>
                              <m: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𝑋𝑌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ore-KR" sz="3600" i="1" dirty="0">
                  <a:solidFill>
                    <a:srgbClr val="53585F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ore-KR" sz="3600" i="1" dirty="0">
                  <a:solidFill>
                    <a:srgbClr val="53585F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된다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이때 </a:t>
                </a:r>
                <a14:m>
                  <m:oMath xmlns:m="http://schemas.openxmlformats.org/officeDocument/2006/math">
                    <m:r>
                      <a:rPr kumimoji="1" lang="en-US" altLang="ko-Kore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𝛾</m:t>
                    </m:r>
                  </m:oMath>
                </a14:m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marginal matching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과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cycle consistency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조절하는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hyperparameter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이다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20AA0F-11F9-6C4F-9DFB-C1263F63B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086" y="3793805"/>
                <a:ext cx="15465107" cy="5093830"/>
              </a:xfrm>
              <a:prstGeom prst="rect">
                <a:avLst/>
              </a:prstGeom>
              <a:blipFill>
                <a:blip r:embed="rId4"/>
                <a:stretch>
                  <a:fillRect l="-1148" b="-373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9245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 err="1"/>
              <a:t>CycleGAN</a:t>
            </a:r>
            <a:r>
              <a:rPr lang="en-US" altLang="ko-KR" b="1" dirty="0"/>
              <a:t> (2017)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결과</a:t>
            </a: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14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13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Distribution Alignment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43717E-332E-EB47-8756-488BC3950A0C}"/>
              </a:ext>
            </a:extLst>
          </p:cNvPr>
          <p:cNvSpPr/>
          <p:nvPr/>
        </p:nvSpPr>
        <p:spPr>
          <a:xfrm>
            <a:off x="4138810" y="11975062"/>
            <a:ext cx="121888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</a:rPr>
              <a:t>Zhu, Jun-Yan, et al. "Unpaired image-to-image translation using cycle-consistent adversarial networks." </a:t>
            </a:r>
            <a:r>
              <a:rPr lang="en" altLang="ko-Kore-KR" i="1" dirty="0">
                <a:solidFill>
                  <a:srgbClr val="53585F"/>
                </a:solidFill>
              </a:rPr>
              <a:t>Proceedings of the IEEE international conference on computer vision</a:t>
            </a:r>
            <a:r>
              <a:rPr lang="en" altLang="ko-Kore-KR" dirty="0">
                <a:solidFill>
                  <a:srgbClr val="53585F"/>
                </a:solidFill>
              </a:rPr>
              <a:t>. 2017.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15361" name="Picture 1" descr="page18image29889008">
            <a:extLst>
              <a:ext uri="{FF2B5EF4-FFF2-40B4-BE49-F238E27FC236}">
                <a16:creationId xmlns:a16="http://schemas.microsoft.com/office/drawing/2014/main" id="{359D26F6-1C33-764B-9BA7-264F41BCD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237" y="3515669"/>
            <a:ext cx="10245969" cy="401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page19image30102112">
            <a:extLst>
              <a:ext uri="{FF2B5EF4-FFF2-40B4-BE49-F238E27FC236}">
                <a16:creationId xmlns:a16="http://schemas.microsoft.com/office/drawing/2014/main" id="{C3B24D0A-C64E-7C4C-B466-0B46BA129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2201" y="7992379"/>
            <a:ext cx="8677507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page20image29886768">
            <a:extLst>
              <a:ext uri="{FF2B5EF4-FFF2-40B4-BE49-F238E27FC236}">
                <a16:creationId xmlns:a16="http://schemas.microsoft.com/office/drawing/2014/main" id="{38314E03-B404-D54A-B5F7-73B8386F3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320" y="8049529"/>
            <a:ext cx="883920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092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참고</a:t>
            </a:r>
            <a:r>
              <a:rPr lang="en-US" altLang="ko-KR" b="1" dirty="0"/>
              <a:t>: </a:t>
            </a:r>
            <a:r>
              <a:rPr lang="en-US" altLang="ko-KR" b="1" dirty="0" err="1"/>
              <a:t>DiscoGAN</a:t>
            </a:r>
            <a:r>
              <a:rPr lang="en-US" altLang="ko-KR" b="1" dirty="0"/>
              <a:t> (2017)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15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13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Distribution Alignment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ED6BAF9-534F-5048-9714-31D0D395D8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4950"/>
          <a:stretch/>
        </p:blipFill>
        <p:spPr>
          <a:xfrm>
            <a:off x="14665202" y="1"/>
            <a:ext cx="6160411" cy="27877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98E9B6-20B6-BD49-9E41-B07EBF3821DE}"/>
                  </a:ext>
                </a:extLst>
              </p:cNvPr>
              <p:cNvSpPr txBox="1"/>
              <p:nvPr/>
            </p:nvSpPr>
            <p:spPr>
              <a:xfrm>
                <a:off x="1938524" y="3261200"/>
                <a:ext cx="17765347" cy="9611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DiscoGAN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은 </a:t>
                </a:r>
                <a:r>
                  <a:rPr kumimoji="1" lang="en" altLang="ko-Kore-KR" sz="36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CycleGAN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과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2017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년도에 동일한 시기에 비슷한 아이디어로 </a:t>
                </a:r>
                <a:b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나온 논문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 (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다만 동기간에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submit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되어 둘다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accept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되었다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.)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Reconstruction + Cycle-consistency 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손실 함수로 같이 이용하고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거의 같은 모델로 인지되고 있다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  <a:b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kumimoji="1" lang="en-US" altLang="ko-KR" sz="2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:r>
                  <a:rPr kumimoji="1" lang="ko-KR" altLang="en-US" sz="2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참고</a:t>
                </a:r>
                <a:r>
                  <a:rPr kumimoji="1" lang="en-US" altLang="ko-KR" sz="2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https://</a:t>
                </a:r>
                <a:r>
                  <a:rPr kumimoji="1" lang="en-US" altLang="ko-KR" sz="20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github.com</a:t>
                </a:r>
                <a:r>
                  <a:rPr kumimoji="1" lang="en-US" altLang="ko-KR" sz="2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/</a:t>
                </a:r>
                <a:r>
                  <a:rPr kumimoji="1" lang="en-US" altLang="ko-KR" sz="20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nashory</a:t>
                </a:r>
                <a:r>
                  <a:rPr kumimoji="1" lang="en-US" altLang="ko-KR" sz="2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/</a:t>
                </a:r>
                <a:r>
                  <a:rPr kumimoji="1" lang="en-US" altLang="ko-KR" sz="20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gans-collection.torch</a:t>
                </a:r>
                <a:r>
                  <a:rPr kumimoji="1" lang="en-US" altLang="ko-KR" sz="2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/issues/1)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손실 함수 구성에서 차이</a:t>
                </a:r>
                <a:endParaRPr kumimoji="1"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1485787" lvl="2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36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CycleGAN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L1 cycle consistency loss </a:t>
                </a:r>
                <a:b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	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𝐺</m:t>
                        </m:r>
                      </m:e>
                      <m:sub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𝑎𝑏</m:t>
                        </m:r>
                      </m:sub>
                    </m:sSub>
                    <m:r>
                      <a:rPr kumimoji="1"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</m:t>
                    </m:r>
                    <m:sSub>
                      <m:sSubPr>
                        <m:ctrlP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𝐺</m:t>
                        </m:r>
                      </m:e>
                      <m:sub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𝑏𝑎</m:t>
                        </m:r>
                      </m:sub>
                    </m:sSub>
                  </m:oMath>
                </a14:m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두 경우를 더함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.)</a:t>
                </a:r>
              </a:p>
              <a:p>
                <a:pPr marL="1485787" lvl="2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36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DiscoGAN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L2 cycle consistency loss  (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각 도메인 별로 따로따로 구한다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</a:p>
              <a:p>
                <a:pPr marL="1028642" lvl="1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Generator Model 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구조가 조금 다르다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98E9B6-20B6-BD49-9E41-B07EBF382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524" y="3261200"/>
                <a:ext cx="17765347" cy="9611990"/>
              </a:xfrm>
              <a:prstGeom prst="rect">
                <a:avLst/>
              </a:prstGeom>
              <a:blipFill>
                <a:blip r:embed="rId5"/>
                <a:stretch>
                  <a:fillRect l="-1000" b="-158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 descr="Model Zoo - DiscoGAN PyTorch Model">
            <a:extLst>
              <a:ext uri="{FF2B5EF4-FFF2-40B4-BE49-F238E27FC236}">
                <a16:creationId xmlns:a16="http://schemas.microsoft.com/office/drawing/2014/main" id="{A0EC352E-A229-E945-B39D-14AB91037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7378" y="2932090"/>
            <a:ext cx="7128665" cy="569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6EA608-1F87-8E44-99DD-1C3948A09441}"/>
              </a:ext>
            </a:extLst>
          </p:cNvPr>
          <p:cNvSpPr/>
          <p:nvPr/>
        </p:nvSpPr>
        <p:spPr>
          <a:xfrm>
            <a:off x="1524001" y="13017558"/>
            <a:ext cx="181798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Kim,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Taeksoo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et al. "Learning to discover cross-domain relations with generative adversarial networks." International Conference on Machine Learning. PMLR, 2017.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4088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 err="1"/>
              <a:t>DualGAN</a:t>
            </a:r>
            <a:r>
              <a:rPr lang="en-US" altLang="ko-KR" b="1" dirty="0"/>
              <a:t>; Stochastic GAN (2017)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Stochastic Mapping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16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13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Distribution Alignment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43717E-332E-EB47-8756-488BC3950A0C}"/>
              </a:ext>
            </a:extLst>
          </p:cNvPr>
          <p:cNvSpPr/>
          <p:nvPr/>
        </p:nvSpPr>
        <p:spPr>
          <a:xfrm>
            <a:off x="2613423" y="12234717"/>
            <a:ext cx="154104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</a:rPr>
              <a:t>Yi, </a:t>
            </a:r>
            <a:r>
              <a:rPr lang="en" altLang="ko-Kore-KR" dirty="0" err="1">
                <a:solidFill>
                  <a:srgbClr val="53585F"/>
                </a:solidFill>
              </a:rPr>
              <a:t>Zili</a:t>
            </a:r>
            <a:r>
              <a:rPr lang="en" altLang="ko-Kore-KR" dirty="0">
                <a:solidFill>
                  <a:srgbClr val="53585F"/>
                </a:solidFill>
              </a:rPr>
              <a:t>, et al. "</a:t>
            </a:r>
            <a:r>
              <a:rPr lang="en" altLang="ko-Kore-KR" dirty="0" err="1">
                <a:solidFill>
                  <a:srgbClr val="53585F"/>
                </a:solidFill>
              </a:rPr>
              <a:t>Dualgan</a:t>
            </a:r>
            <a:r>
              <a:rPr lang="en" altLang="ko-Kore-KR" dirty="0">
                <a:solidFill>
                  <a:srgbClr val="53585F"/>
                </a:solidFill>
              </a:rPr>
              <a:t>: Unsupervised dual learning for image-to-image translation." Proceedings of the IEEE international conference on computer vision. 2017.</a:t>
            </a:r>
          </a:p>
          <a:p>
            <a:r>
              <a:rPr lang="en" altLang="ko-Kore-KR" dirty="0" err="1">
                <a:solidFill>
                  <a:srgbClr val="53585F"/>
                </a:solidFill>
              </a:rPr>
              <a:t>Almahairi</a:t>
            </a:r>
            <a:r>
              <a:rPr lang="en" altLang="ko-Kore-KR" dirty="0">
                <a:solidFill>
                  <a:srgbClr val="53585F"/>
                </a:solidFill>
              </a:rPr>
              <a:t>, Amjad, et al. "Augmented </a:t>
            </a:r>
            <a:r>
              <a:rPr lang="en" altLang="ko-Kore-KR" dirty="0" err="1">
                <a:solidFill>
                  <a:srgbClr val="53585F"/>
                </a:solidFill>
              </a:rPr>
              <a:t>cyclegan</a:t>
            </a:r>
            <a:r>
              <a:rPr lang="en" altLang="ko-Kore-KR" dirty="0">
                <a:solidFill>
                  <a:srgbClr val="53585F"/>
                </a:solidFill>
              </a:rPr>
              <a:t>: Learning many-to-many mappings from unpaired data." International Conference on Machine Learning. PMLR, 2018.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43A522D-3405-A94F-B260-BB42D7A83F3A}"/>
                  </a:ext>
                </a:extLst>
              </p:cNvPr>
              <p:cNvSpPr/>
              <p:nvPr/>
            </p:nvSpPr>
            <p:spPr>
              <a:xfrm>
                <a:off x="1689645" y="4057451"/>
                <a:ext cx="17228976" cy="8319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1:1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deterministic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한 매핑은 너무 제약이 많다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</a:t>
                </a:r>
                <a:b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이를 좀더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flexible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하게 바꿀 수 있을까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? </a:t>
                </a:r>
                <a:endParaRPr kumimoji="1" lang="en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3600" i="1" dirty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" altLang="ko-Kore-KR" sz="3600" i="1" dirty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𝐺</m:t>
                          </m:r>
                        </m:e>
                        <m:sub>
                          <m:r>
                            <a:rPr kumimoji="1" lang="en-US" altLang="ko-Kore-KR" sz="3600" i="1" dirty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𝑋𝑌</m:t>
                          </m:r>
                        </m:sub>
                      </m:sSub>
                      <m:d>
                        <m:dPr>
                          <m:ctrlPr>
                            <a:rPr kumimoji="1" lang="en" altLang="ko-Kore-KR" sz="3600" i="1" dirty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kumimoji="1" lang="en-US" altLang="ko-Kore-KR" sz="36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</m:e>
                      </m:d>
                      <m:r>
                        <a:rPr kumimoji="1" lang="en-US" altLang="ko-Kore-KR" sz="3600" i="1" dirty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:</m:t>
                      </m:r>
                      <m:r>
                        <a:rPr kumimoji="1" lang="en-US" altLang="ko-Kore-KR" sz="3600" i="1" dirty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 </m:t>
                      </m:r>
                      <m:r>
                        <a:rPr kumimoji="1" lang="en-US" altLang="ko-Kore-KR" sz="3600" i="1" dirty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𝑋</m:t>
                      </m:r>
                      <m:r>
                        <a:rPr kumimoji="1" lang="en-US" altLang="ko-Kore-KR" sz="3600" i="1" dirty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 →</m:t>
                      </m:r>
                      <m:r>
                        <a:rPr kumimoji="1" lang="en-US" altLang="ko-Kore-KR" sz="3600" i="1" dirty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kumimoji="1" lang="en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대신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 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아래식으로 확장해보면 어떨까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? </a:t>
                </a:r>
                <a:endParaRPr kumimoji="1" lang="en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36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" altLang="ko-Kore-KR" sz="360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𝐺</m:t>
                          </m:r>
                        </m:e>
                        <m:sub>
                          <m:r>
                            <a:rPr kumimoji="1" lang="en-US" altLang="ko-Kore-KR" sz="36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𝑋𝑌</m:t>
                          </m:r>
                        </m:sub>
                      </m:sSub>
                      <m:d>
                        <m:dPr>
                          <m:ctrlPr>
                            <a:rPr kumimoji="1" lang="en" altLang="ko-Kore-KR" sz="36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kumimoji="1" lang="en-US" altLang="ko-Kore-KR" sz="36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  <m:r>
                            <a:rPr kumimoji="1" lang="en-US" altLang="ko-Kore-KR" sz="36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r>
                            <a:rPr kumimoji="1" lang="en-US" altLang="ko-Kore-KR" sz="36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𝑧</m:t>
                          </m:r>
                        </m:e>
                      </m:d>
                      <m:r>
                        <a:rPr kumimoji="1" lang="en-US" altLang="ko-Kore-KR" sz="3600" b="0" i="1" dirty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:</m:t>
                      </m:r>
                      <m:r>
                        <a:rPr kumimoji="1" lang="en-US" altLang="ko-Kore-KR" sz="3600" b="0" i="1" dirty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𝑋</m:t>
                      </m:r>
                      <m:r>
                        <a:rPr kumimoji="1" lang="en-US" altLang="ko-Kore-KR" sz="3600" b="0" i="1" dirty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 × </m:t>
                      </m:r>
                      <m:r>
                        <a:rPr kumimoji="1" lang="en-US" altLang="ko-Kore-KR" sz="3600" b="0" i="1" dirty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kumimoji="1" lang="en-US" altLang="ko-Kore-KR" sz="3600" b="0" i="1" dirty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r>
                        <a:rPr kumimoji="1" lang="en-US" altLang="ko-Kore-KR" sz="3600" b="0" i="1" dirty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kumimoji="1" lang="en-US" altLang="ko-Kore-KR" sz="3600" b="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kumimoji="1" lang="en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그러나 이경우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cycle-consistency loss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역시 같이 개선하여야 한다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ore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𝐺</m:t>
                        </m:r>
                      </m:e>
                      <m:sub>
                        <m:r>
                          <a:rPr kumimoji="1" lang="en-US" altLang="ko-Kore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𝑌𝑋</m:t>
                        </m:r>
                      </m:sub>
                    </m:sSub>
                    <m:d>
                      <m:dPr>
                        <m:ctrlPr>
                          <a:rPr kumimoji="1" lang="en-US" altLang="ko-Kore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ore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ore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𝐺</m:t>
                            </m:r>
                          </m:e>
                          <m:sub>
                            <m:r>
                              <a:rPr kumimoji="1" lang="en-US" altLang="ko-Kore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𝑋𝑌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ore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ore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𝑥</m:t>
                            </m:r>
                            <m:r>
                              <a:rPr kumimoji="1" lang="en-US" altLang="ko-Kore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, </m:t>
                            </m:r>
                            <m:r>
                              <a:rPr kumimoji="1" lang="en-US" altLang="ko-Kore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𝑧</m:t>
                            </m:r>
                          </m:e>
                        </m:d>
                        <m:r>
                          <a:rPr kumimoji="1" lang="en-US" altLang="ko-Kore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, </m:t>
                        </m:r>
                        <m:sSup>
                          <m:sSupPr>
                            <m:ctrlPr>
                              <a:rPr kumimoji="1" lang="en-US" altLang="ko-Kore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ore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𝑧</m:t>
                            </m:r>
                          </m:e>
                          <m:sup>
                            <m:r>
                              <a:rPr kumimoji="1" lang="en-US" altLang="ko-Kore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kumimoji="1" lang="en-US" altLang="ko-Kore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=</m:t>
                    </m:r>
                    <m:r>
                      <a:rPr kumimoji="1" lang="en-US" altLang="ko-Kore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𝑥</m:t>
                    </m:r>
                  </m:oMath>
                </a14:m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z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와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z’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관련이 없을수도 있기에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z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값이 쉽게 무시될 수 있다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43A522D-3405-A94F-B260-BB42D7A83F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645" y="4057451"/>
                <a:ext cx="17228976" cy="8319329"/>
              </a:xfrm>
              <a:prstGeom prst="rect">
                <a:avLst/>
              </a:prstGeom>
              <a:blipFill>
                <a:blip r:embed="rId4"/>
                <a:stretch>
                  <a:fillRect l="-1031" b="-18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57BF1BFA-7BAB-A34D-80D7-30791445B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27353" y="3465697"/>
            <a:ext cx="11455060" cy="463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8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Augmented </a:t>
            </a:r>
            <a:r>
              <a:rPr lang="en-US" altLang="ko-KR" b="1" dirty="0" err="1"/>
              <a:t>CycleGAN</a:t>
            </a:r>
            <a:r>
              <a:rPr lang="en-US" altLang="ko-KR" b="1" dirty="0"/>
              <a:t> (2018)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Stochastic Mapping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17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13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Distribution Alignment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43717E-332E-EB47-8756-488BC3950A0C}"/>
              </a:ext>
            </a:extLst>
          </p:cNvPr>
          <p:cNvSpPr/>
          <p:nvPr/>
        </p:nvSpPr>
        <p:spPr>
          <a:xfrm>
            <a:off x="2613423" y="12501724"/>
            <a:ext cx="154104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 err="1">
                <a:solidFill>
                  <a:srgbClr val="53585F"/>
                </a:solidFill>
              </a:rPr>
              <a:t>Almahairi</a:t>
            </a:r>
            <a:r>
              <a:rPr lang="en" altLang="ko-Kore-KR" dirty="0">
                <a:solidFill>
                  <a:srgbClr val="53585F"/>
                </a:solidFill>
              </a:rPr>
              <a:t>, Amjad, et al. "Augmented </a:t>
            </a:r>
            <a:r>
              <a:rPr lang="en" altLang="ko-Kore-KR" dirty="0" err="1">
                <a:solidFill>
                  <a:srgbClr val="53585F"/>
                </a:solidFill>
              </a:rPr>
              <a:t>cyclegan</a:t>
            </a:r>
            <a:r>
              <a:rPr lang="en" altLang="ko-Kore-KR" dirty="0">
                <a:solidFill>
                  <a:srgbClr val="53585F"/>
                </a:solidFill>
              </a:rPr>
              <a:t>: Learning many-to-many mappings from unpaired data." International Conference on Machine Learning. PMLR, 2018.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43A522D-3405-A94F-B260-BB42D7A83F3A}"/>
                  </a:ext>
                </a:extLst>
              </p:cNvPr>
              <p:cNvSpPr/>
              <p:nvPr/>
            </p:nvSpPr>
            <p:spPr>
              <a:xfrm>
                <a:off x="1839311" y="7419539"/>
                <a:ext cx="21844000" cy="43921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ore-KR" sz="3600" b="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CycleGAN</a:t>
                </a:r>
                <a:r>
                  <a:rPr kumimoji="1" lang="ko-Kore-KR" altLang="en-US" sz="3600" b="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kumimoji="1" lang="en-US" altLang="ko-Kore-KR" sz="3600" b="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cycle consistency loss</a:t>
                </a:r>
                <a:r>
                  <a:rPr kumimoji="1" lang="ko-Kore-KR" altLang="en-US" sz="3600" b="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</a:t>
                </a:r>
                <a:r>
                  <a:rPr kumimoji="1" lang="en-US" altLang="ko-Kore-KR" sz="3600" b="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2</a:t>
                </a:r>
                <a:r>
                  <a:rPr kumimoji="1" lang="ko-Kore-KR" altLang="en-US" sz="3600" b="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개의 </a:t>
                </a:r>
                <a:r>
                  <a:rPr kumimoji="1" lang="en-US" altLang="ko-Kore-KR" sz="3600" b="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encoder(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3600" i="1" dirty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ore-KR" sz="3600" i="1" dirty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𝐸</m:t>
                        </m:r>
                      </m:e>
                      <m:sub>
                        <m:r>
                          <a:rPr kumimoji="1" lang="en-US" altLang="ko-Kore-KR" sz="3600" i="1" dirty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𝑋</m:t>
                        </m:r>
                      </m:sub>
                    </m:sSub>
                    <m:r>
                      <a:rPr kumimoji="1" lang="en-US" altLang="ko-Kore-KR" sz="3600" b="0" i="1" dirty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: </m:t>
                    </m:r>
                    <m:d>
                      <m:dPr>
                        <m:ctrlPr>
                          <a:rPr kumimoji="1" lang="en-US" altLang="ko-Kore-KR" sz="36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kumimoji="1" lang="en-US" altLang="ko-Kore-KR" sz="36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𝑋</m:t>
                        </m:r>
                        <m:r>
                          <a:rPr kumimoji="1" lang="en-US" altLang="ko-Kore-KR" sz="36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 × </m:t>
                        </m:r>
                        <m:r>
                          <a:rPr kumimoji="1" lang="en-US" altLang="ko-Kore-KR" sz="36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𝑌</m:t>
                        </m:r>
                      </m:e>
                    </m:d>
                    <m:r>
                      <a:rPr kumimoji="1" lang="en-US" altLang="ko-Kore-KR" sz="3600" b="0" i="1" dirty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→</m:t>
                    </m:r>
                    <m:sSub>
                      <m:sSubPr>
                        <m:ctrlPr>
                          <a:rPr kumimoji="1" lang="en-US" altLang="ko-Kore-KR" sz="36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ore-KR" sz="36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𝑍</m:t>
                        </m:r>
                      </m:e>
                      <m:sub>
                        <m:r>
                          <a:rPr kumimoji="1" lang="en-US" altLang="ko-Kore-KR" sz="36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3600" i="1" dirty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ore-KR" sz="3600" i="1" dirty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𝐸</m:t>
                        </m:r>
                      </m:e>
                      <m:sub>
                        <m:r>
                          <a:rPr kumimoji="1" lang="en-US" altLang="ko-Kore-KR" sz="3600" i="1" dirty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𝑌</m:t>
                        </m:r>
                      </m:sub>
                    </m:sSub>
                    <m:r>
                      <a:rPr kumimoji="1" lang="en-US" altLang="ko-Kore-KR" sz="3600" b="0" i="1" dirty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:</m:t>
                    </m:r>
                    <m:d>
                      <m:dPr>
                        <m:ctrlPr>
                          <a:rPr kumimoji="1" lang="en-US" altLang="ko-Kore-KR" sz="3600" i="1" dirty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kumimoji="1" lang="en-US" altLang="ko-Kore-KR" sz="3600" i="1" dirty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𝑋</m:t>
                        </m:r>
                        <m:r>
                          <a:rPr kumimoji="1" lang="en-US" altLang="ko-Kore-KR" sz="3600" i="1" dirty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 × </m:t>
                        </m:r>
                        <m:r>
                          <a:rPr kumimoji="1" lang="en-US" altLang="ko-Kore-KR" sz="3600" i="1" dirty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𝑌</m:t>
                        </m:r>
                      </m:e>
                    </m:d>
                    <m:r>
                      <a:rPr kumimoji="1" lang="en-US" altLang="ko-Kore-KR" sz="3600" i="1" dirty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→</m:t>
                    </m:r>
                    <m:sSub>
                      <m:sSubPr>
                        <m:ctrlPr>
                          <a:rPr kumimoji="1" lang="en-US" altLang="ko-Kore-KR" sz="3600" i="1" dirty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ore-KR" sz="3600" i="1" dirty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𝑍</m:t>
                        </m:r>
                      </m:e>
                      <m:sub>
                        <m:r>
                          <a:rPr kumimoji="1" lang="en-US" altLang="ko-Kore-KR" sz="36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𝑦</m:t>
                        </m:r>
                      </m:sub>
                    </m:sSub>
                  </m:oMath>
                </a14:m>
                <a:r>
                  <a:rPr kumimoji="1" lang="en-US" altLang="ko-Kore-KR" sz="3600" b="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kumimoji="1" lang="ko-Kore-KR" altLang="en-US" sz="3600" b="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추가하여</a:t>
                </a:r>
                <a:r>
                  <a:rPr kumimoji="1" lang="en-US" altLang="ko-Kore-KR" sz="3600" b="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ore-KR" altLang="en-US" sz="3600" b="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개선</a:t>
                </a:r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기존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GAN: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SupPr>
                      <m:e>
                        <m: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𝐿</m:t>
                        </m:r>
                      </m:e>
                      <m:sub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𝑐𝑦𝑐</m:t>
                        </m:r>
                      </m:sub>
                      <m:sup>
                        <m: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𝑋</m:t>
                        </m:r>
                      </m:sup>
                    </m:sSubSup>
                    <m:d>
                      <m:dPr>
                        <m:ctrlP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kumimoji="1"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𝐺</m:t>
                            </m:r>
                          </m:e>
                          <m:sub>
                            <m:r>
                              <a:rPr kumimoji="1"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𝑋𝑌</m:t>
                            </m:r>
                          </m:sub>
                        </m:sSub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kumimoji="1" lang="en-US" altLang="ko-KR" sz="360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𝐹</m:t>
                            </m:r>
                          </m:e>
                          <m:sub>
                            <m:r>
                              <a:rPr kumimoji="1"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𝑌𝑋</m:t>
                            </m:r>
                          </m:sub>
                        </m:sSub>
                      </m:e>
                    </m:d>
                    <m:r>
                      <a:rPr kumimoji="1"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</m:t>
                    </m:r>
                    <m:sSub>
                      <m:sSubPr>
                        <m:ctrlP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𝐸</m:t>
                        </m:r>
                      </m:e>
                      <m:sub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~</m:t>
                        </m:r>
                        <m:sSub>
                          <m:sSubPr>
                            <m:ctrlPr>
                              <a:rPr kumimoji="1"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kumimoji="1"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𝑑𝑎𝑡𝑎</m:t>
                            </m:r>
                          </m:sub>
                        </m:sSub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(</m:t>
                        </m:r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)</m:t>
                        </m:r>
                      </m:sub>
                    </m:sSub>
                    <m:r>
                      <a:rPr kumimoji="1"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[</m:t>
                    </m:r>
                    <m:sSub>
                      <m:sSubPr>
                        <m:ctrlP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kumimoji="1"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1" lang="en-US" altLang="ko-KR" sz="36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ko-KR" sz="36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36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kumimoji="1" lang="en-US" altLang="ko-KR" sz="36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𝑌𝑋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ko-KR" sz="36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ko-KR" sz="36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sz="36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sz="36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𝑋𝑌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kumimoji="1" lang="en-US" altLang="ko-KR" sz="36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ko-KR" sz="36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kumimoji="1" lang="en-US" altLang="ko-KR" sz="36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−</m:t>
                                </m:r>
                                <m:r>
                                  <a:rPr kumimoji="1" lang="en-US" altLang="ko-KR" sz="36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1</m:t>
                        </m:r>
                      </m:sub>
                    </m:sSub>
                    <m:r>
                      <a:rPr kumimoji="1"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]</m:t>
                    </m:r>
                  </m:oMath>
                </a14:m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제안된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GAN: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SupPr>
                      <m:e>
                        <m: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𝐿</m:t>
                        </m:r>
                      </m:e>
                      <m:sub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𝑐𝑦𝑐</m:t>
                        </m:r>
                      </m:sub>
                      <m:sup>
                        <m: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𝑋</m:t>
                        </m:r>
                      </m:sup>
                    </m:sSubSup>
                    <m:d>
                      <m:dPr>
                        <m:ctrlP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kumimoji="1"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𝐺</m:t>
                            </m:r>
                          </m:e>
                          <m:sub>
                            <m:r>
                              <a:rPr kumimoji="1"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𝑋𝑌</m:t>
                            </m:r>
                          </m:sub>
                        </m:sSub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kumimoji="1"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𝐹</m:t>
                            </m:r>
                          </m:e>
                          <m:sub>
                            <m:r>
                              <a:rPr kumimoji="1"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𝑌𝑋</m:t>
                            </m:r>
                          </m:sub>
                        </m:sSub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kumimoji="1"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𝑋</m:t>
                            </m:r>
                          </m:sub>
                        </m:sSub>
                      </m:e>
                    </m:d>
                    <m:r>
                      <a:rPr kumimoji="1"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</m:t>
                    </m:r>
                    <m:sSub>
                      <m:sSubPr>
                        <m:ctrlP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𝐸</m:t>
                        </m:r>
                      </m:e>
                      <m:sub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~</m:t>
                        </m:r>
                        <m:sSub>
                          <m:sSubPr>
                            <m:ctrlPr>
                              <a:rPr kumimoji="1"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kumimoji="1"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𝑑𝑎𝑡𝑎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r>
                              <a:rPr kumimoji="1"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𝑥</m:t>
                            </m:r>
                          </m:e>
                        </m:d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,   </m:t>
                        </m:r>
                        <m:sSub>
                          <m:sSubPr>
                            <m:ctrlPr>
                              <a:rPr kumimoji="1"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kumimoji="1"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𝑧</m:t>
                            </m:r>
                          </m:e>
                          <m:sub>
                            <m:r>
                              <a:rPr kumimoji="1"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𝑦</m:t>
                            </m:r>
                          </m:sub>
                        </m:sSub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~</m:t>
                        </m:r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𝑝</m:t>
                        </m:r>
                        <m:d>
                          <m:dPr>
                            <m:ctrlPr>
                              <a:rPr kumimoji="1"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36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36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ko-KR" sz="36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sub>
                    </m:sSub>
                    <m:sSub>
                      <m:sSubPr>
                        <m:ctrlP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kumimoji="1"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1" lang="en-US" altLang="ko-KR" sz="36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1" lang="en-US" altLang="ko-KR" sz="36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ko-KR" sz="36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kumimoji="1" lang="en-US" altLang="ko-KR" sz="36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kumimoji="1" lang="en-US" altLang="ko-KR" sz="36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−</m:t>
                                </m:r>
                                <m:r>
                                  <a:rPr kumimoji="1" lang="en-US" altLang="ko-KR" sz="36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1</m:t>
                        </m:r>
                      </m:sub>
                    </m:sSub>
                  </m:oMath>
                </a14:m>
                <a:endParaRPr kumimoji="1" lang="en-US" altLang="ko-Kore-KR" sz="3600" b="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R" sz="36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accPr>
                        <m:e>
                          <m:r>
                            <a:rPr kumimoji="1" lang="en-US" altLang="ko-KR" sz="36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𝑦</m:t>
                          </m:r>
                        </m:e>
                      </m:acc>
                      <m:r>
                        <a:rPr kumimoji="1" lang="en-US" altLang="ko-Kore-KR" sz="3600" b="0" i="1" dirty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ore-KR" sz="36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ore-KR" sz="36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𝐺</m:t>
                          </m:r>
                        </m:e>
                        <m:sub>
                          <m:r>
                            <a:rPr kumimoji="1" lang="en-US" altLang="ko-Kore-KR" sz="36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𝑋𝑌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36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kumimoji="1" lang="en-US" altLang="ko-Kore-KR" sz="36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  <m:r>
                            <a:rPr kumimoji="1" lang="en-US" altLang="ko-Kore-KR" sz="36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ore-KR" sz="36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6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ko-Kore-KR" sz="36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3600" b="0" i="1" dirty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, </m:t>
                      </m:r>
                      <m:acc>
                        <m:accPr>
                          <m:chr m:val="̃"/>
                          <m:ctrlPr>
                            <a:rPr kumimoji="1" lang="en-US" altLang="ko-KR" sz="36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ko-KR" sz="36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6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ko-KR" sz="36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kumimoji="1" lang="en-US" altLang="ko-Kore-KR" sz="3600" b="0" i="1" dirty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ore-KR" sz="36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ore-KR" sz="36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ore-KR" sz="36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36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kumimoji="1" lang="en-US" altLang="ko-Kore-KR" sz="36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  <m:r>
                            <a:rPr kumimoji="1" lang="en-US" altLang="ko-Kore-KR" sz="36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acc>
                            <m:accPr>
                              <m:chr m:val="̃"/>
                              <m:ctrlPr>
                                <a:rPr kumimoji="1" lang="en-US" altLang="ko-Kore-KR" sz="36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accPr>
                            <m:e>
                              <m:r>
                                <a:rPr kumimoji="1" lang="en-US" altLang="ko-Kore-KR" sz="36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kumimoji="1" lang="en-US" altLang="ko-Kore-KR" sz="3600" b="0" i="1" dirty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, </m:t>
                      </m:r>
                      <m:sSup>
                        <m:sSupPr>
                          <m:ctrlPr>
                            <a:rPr kumimoji="1" lang="en-US" altLang="ko-Kore-KR" sz="36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pPr>
                        <m:e>
                          <m:r>
                            <a:rPr kumimoji="1" lang="en-US" altLang="ko-Kore-KR" sz="36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ko-Kore-KR" sz="36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′</m:t>
                          </m:r>
                        </m:sup>
                      </m:sSup>
                      <m:r>
                        <a:rPr kumimoji="1" lang="en-US" altLang="ko-Kore-KR" sz="3600" b="0" i="1" dirty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ore-KR" sz="36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ko-Kore-KR" altLang="en-US" sz="3600" i="1" dirty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 </m:t>
                          </m:r>
                          <m:r>
                            <a:rPr kumimoji="1" lang="en-US" altLang="ko-Kore-KR" sz="36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ko-Kore-KR" sz="36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𝑌𝑋</m:t>
                          </m:r>
                        </m:sub>
                      </m:sSub>
                      <m:r>
                        <a:rPr kumimoji="1" lang="en-US" altLang="ko-Kore-KR" sz="3600" b="0" i="1" dirty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(</m:t>
                      </m:r>
                      <m:acc>
                        <m:accPr>
                          <m:chr m:val="̃"/>
                          <m:ctrlPr>
                            <a:rPr kumimoji="1" lang="en-US" altLang="ko-Kore-KR" sz="36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accPr>
                        <m:e>
                          <m:r>
                            <a:rPr kumimoji="1" lang="en-US" altLang="ko-Kore-KR" sz="36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𝑦</m:t>
                          </m:r>
                        </m:e>
                      </m:acc>
                      <m:r>
                        <a:rPr kumimoji="1" lang="en-US" altLang="ko-Kore-KR" sz="3600" b="0" i="1" dirty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ore-KR" sz="36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en-US" altLang="ko-Kore-KR" sz="36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accPr>
                            <m:e>
                              <m:r>
                                <a:rPr kumimoji="1" lang="en-US" altLang="ko-Kore-KR" sz="36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ore-KR" sz="36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</m:sub>
                      </m:sSub>
                      <m:r>
                        <a:rPr kumimoji="1" lang="en-US" altLang="ko-Kore-KR" sz="3600" b="0" i="1" dirty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)</m:t>
                      </m:r>
                    </m:oMath>
                  </m:oMathPara>
                </a14:m>
                <a:endParaRPr kumimoji="1" lang="en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43A522D-3405-A94F-B260-BB42D7A83F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311" y="7419539"/>
                <a:ext cx="21844000" cy="4392100"/>
              </a:xfrm>
              <a:prstGeom prst="rect">
                <a:avLst/>
              </a:prstGeom>
              <a:blipFill>
                <a:blip r:embed="rId4"/>
                <a:stretch>
                  <a:fillRect l="-813" b="-28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AD287323-F0CD-9543-812A-4602F68481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1936" y="3290166"/>
            <a:ext cx="15615444" cy="41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264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Augmented </a:t>
            </a:r>
            <a:r>
              <a:rPr lang="en-US" altLang="ko-KR" b="1" dirty="0" err="1"/>
              <a:t>CycleGAN</a:t>
            </a:r>
            <a:r>
              <a:rPr lang="en-US" altLang="ko-KR" b="1" dirty="0"/>
              <a:t> (2018)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결과</a:t>
            </a: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18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13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Distribution Alignment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43717E-332E-EB47-8756-488BC3950A0C}"/>
              </a:ext>
            </a:extLst>
          </p:cNvPr>
          <p:cNvSpPr/>
          <p:nvPr/>
        </p:nvSpPr>
        <p:spPr>
          <a:xfrm>
            <a:off x="2613423" y="12501724"/>
            <a:ext cx="154104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 err="1">
                <a:solidFill>
                  <a:srgbClr val="53585F"/>
                </a:solidFill>
              </a:rPr>
              <a:t>Almahairi</a:t>
            </a:r>
            <a:r>
              <a:rPr lang="en" altLang="ko-Kore-KR" dirty="0">
                <a:solidFill>
                  <a:srgbClr val="53585F"/>
                </a:solidFill>
              </a:rPr>
              <a:t>, Amjad, et al. "Augmented </a:t>
            </a:r>
            <a:r>
              <a:rPr lang="en" altLang="ko-Kore-KR" dirty="0" err="1">
                <a:solidFill>
                  <a:srgbClr val="53585F"/>
                </a:solidFill>
              </a:rPr>
              <a:t>cyclegan</a:t>
            </a:r>
            <a:r>
              <a:rPr lang="en" altLang="ko-Kore-KR" dirty="0">
                <a:solidFill>
                  <a:srgbClr val="53585F"/>
                </a:solidFill>
              </a:rPr>
              <a:t>: Learning many-to-many mappings from unpaired data." International Conference on Machine Learning. PMLR, 2018.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6D1892-DE73-B548-A0F2-C30B9AC48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3913" y="3645573"/>
            <a:ext cx="9960609" cy="81663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FEBCA0-AFFD-5E4F-9C94-A6E0387FE7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64522" y="3645573"/>
            <a:ext cx="12483092" cy="421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91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Augmented </a:t>
            </a:r>
            <a:r>
              <a:rPr lang="en-US" altLang="ko-KR" b="1" dirty="0" err="1"/>
              <a:t>CycleGAN</a:t>
            </a:r>
            <a:r>
              <a:rPr lang="en-US" altLang="ko-KR" b="1" dirty="0"/>
              <a:t> (2018)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개선된 </a:t>
            </a:r>
            <a:r>
              <a:rPr lang="en-US" altLang="ko-KR" dirty="0"/>
              <a:t>cycle-loss</a:t>
            </a:r>
            <a:r>
              <a:rPr lang="ko-KR" altLang="en-US" dirty="0"/>
              <a:t>는 </a:t>
            </a:r>
            <a:r>
              <a:rPr lang="en-US" altLang="ko-KR" dirty="0"/>
              <a:t>cheating</a:t>
            </a:r>
            <a:r>
              <a:rPr lang="ko-KR" altLang="en-US" dirty="0"/>
              <a:t>을 어느정도 막아준다 </a:t>
            </a:r>
            <a:r>
              <a:rPr lang="en-US" altLang="ko-KR" dirty="0"/>
              <a:t>!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19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13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Distribution Alignment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43717E-332E-EB47-8756-488BC3950A0C}"/>
              </a:ext>
            </a:extLst>
          </p:cNvPr>
          <p:cNvSpPr/>
          <p:nvPr/>
        </p:nvSpPr>
        <p:spPr>
          <a:xfrm>
            <a:off x="2613423" y="12501724"/>
            <a:ext cx="154104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 err="1">
                <a:solidFill>
                  <a:srgbClr val="53585F"/>
                </a:solidFill>
              </a:rPr>
              <a:t>Almahairi</a:t>
            </a:r>
            <a:r>
              <a:rPr lang="en" altLang="ko-Kore-KR" dirty="0">
                <a:solidFill>
                  <a:srgbClr val="53585F"/>
                </a:solidFill>
              </a:rPr>
              <a:t>, Amjad, et al. "Augmented </a:t>
            </a:r>
            <a:r>
              <a:rPr lang="en" altLang="ko-Kore-KR" dirty="0" err="1">
                <a:solidFill>
                  <a:srgbClr val="53585F"/>
                </a:solidFill>
              </a:rPr>
              <a:t>cyclegan</a:t>
            </a:r>
            <a:r>
              <a:rPr lang="en" altLang="ko-Kore-KR" dirty="0">
                <a:solidFill>
                  <a:srgbClr val="53585F"/>
                </a:solidFill>
              </a:rPr>
              <a:t>: Learning many-to-many mappings from unpaired data." International Conference on Machine Learning. PMLR, 2018.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634E91B-BE43-1548-B0CD-031171C0A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1861" y="3070800"/>
            <a:ext cx="11768154" cy="943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5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지도</a:t>
            </a:r>
            <a:r>
              <a:rPr lang="en-US" altLang="ko-KR" b="1" dirty="0"/>
              <a:t> </a:t>
            </a:r>
            <a:r>
              <a:rPr lang="ko-KR" altLang="en-US" b="1" dirty="0"/>
              <a:t>학습적 분포 동조</a:t>
            </a:r>
            <a:r>
              <a:rPr lang="en-US" altLang="ko-KR" b="1" dirty="0"/>
              <a:t>(supervised distribution alignment)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13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Distribution Alignment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FC0D183-C933-E743-8CFB-8F0B5B812233}"/>
                  </a:ext>
                </a:extLst>
              </p:cNvPr>
              <p:cNvSpPr/>
              <p:nvPr/>
            </p:nvSpPr>
            <p:spPr>
              <a:xfrm>
                <a:off x="2360428" y="3334324"/>
                <a:ext cx="18829079" cy="96211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ore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Conditional distribution</a:t>
                </a:r>
                <a:r>
                  <a:rPr lang="en-US" altLang="ko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3200" i="1" dirty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𝑝</m:t>
                    </m:r>
                    <m:d>
                      <m:dPr>
                        <m:ctrlPr>
                          <a:rPr lang="en-US" altLang="ko-Kore-KR" sz="320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lang="en-US" altLang="ko-Kore-KR" sz="32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  <m:e>
                        <m:r>
                          <a:rPr lang="en-US" altLang="ko-Kore-KR" sz="32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𝑦</m:t>
                        </m:r>
                      </m:e>
                    </m:d>
                    <m:r>
                      <a:rPr lang="en-US" altLang="ko-KR" sz="32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</m:t>
                    </m:r>
                    <m:r>
                      <a:rPr lang="en-US" altLang="ko-KR" sz="32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𝑝</m:t>
                    </m:r>
                    <m:r>
                      <a:rPr lang="en-US" altLang="ko-KR" sz="32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lang="en-US" altLang="ko-KR" sz="32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𝑦</m:t>
                    </m:r>
                    <m:r>
                      <a:rPr lang="en-US" altLang="ko-KR" sz="32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|</m:t>
                    </m:r>
                    <m:r>
                      <a:rPr lang="en-US" altLang="ko-KR" sz="32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𝑥</m:t>
                    </m:r>
                    <m:r>
                      <a:rPr lang="en-US" altLang="ko-KR" sz="32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lang="en-US" altLang="ko-Kore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lang="ko-Kore-KR" altLang="en-US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통해 </a:t>
                </a:r>
                <a:r>
                  <a:rPr lang="en-US" altLang="ko-Kore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matching</a:t>
                </a:r>
                <a:r>
                  <a:rPr lang="ko-Kore-KR" altLang="en-US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시킨다</a:t>
                </a:r>
                <a:r>
                  <a:rPr lang="en-US" altLang="ko-Kore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 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ore-KR" sz="32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lang="en-US" altLang="ko-Kore-KR" sz="32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𝑥</m:t>
                    </m:r>
                    <m:r>
                      <a:rPr lang="en-US" altLang="ko-Kore-KR" sz="32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</m:t>
                    </m:r>
                    <m:r>
                      <a:rPr lang="en-US" altLang="ko-Kore-KR" sz="32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𝑦</m:t>
                    </m:r>
                    <m:r>
                      <a:rPr lang="en-US" altLang="ko-Kore-KR" sz="32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lang="ko-KR" altLang="en-US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en-US" altLang="ko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pair </a:t>
                </a:r>
                <a:r>
                  <a:rPr lang="ko-KR" altLang="en-US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학습</a:t>
                </a:r>
                <a:r>
                  <a:rPr lang="en-US" altLang="ko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 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이미 다뤄왔던 토픽들</a:t>
                </a:r>
                <a:r>
                  <a:rPr lang="en-US" altLang="ko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 marL="457200" indent="-457200">
                  <a:lnSpc>
                    <a:spcPct val="150000"/>
                  </a:lnSpc>
                  <a:buFont typeface="Wingdings" pitchFamily="2" charset="2"/>
                  <a:buChar char="è"/>
                </a:pPr>
                <a:endParaRPr lang="en-US" altLang="ko-Kore-KR" sz="3200" dirty="0">
                  <a:solidFill>
                    <a:srgbClr val="333333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ore-KR" altLang="en-US" sz="3200" b="1" dirty="0">
                    <a:solidFill>
                      <a:srgbClr val="333333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예</a:t>
                </a:r>
                <a:r>
                  <a:rPr lang="en-US" altLang="ko-Kore-KR" sz="3200" b="1" dirty="0">
                    <a:solidFill>
                      <a:srgbClr val="333333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)</a:t>
                </a:r>
                <a:endParaRPr lang="en-US" altLang="ko-Kore-KR" sz="3200" b="1" dirty="0">
                  <a:solidFill>
                    <a:srgbClr val="333333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ore-KR" altLang="en-US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이미지간 동조</a:t>
                </a:r>
                <a:r>
                  <a:rPr lang="en-US" altLang="ko-Kore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pix2pix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ore-KR" altLang="en-US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이미지</a:t>
                </a:r>
                <a:r>
                  <a:rPr lang="en-US" altLang="ko-Kore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en-US" altLang="ko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</a:t>
                </a:r>
                <a:r>
                  <a:rPr lang="ko-KR" altLang="en-US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텍스트</a:t>
                </a:r>
                <a:r>
                  <a:rPr lang="en-US" altLang="ko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: </a:t>
                </a:r>
                <a:r>
                  <a:rPr lang="ko-KR" altLang="en-US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이미지 캡션</a:t>
                </a:r>
                <a:endParaRPr lang="en-US" altLang="ko-KR" sz="3200" dirty="0">
                  <a:solidFill>
                    <a:srgbClr val="333333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ore-KR" altLang="en-US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여러 </a:t>
                </a:r>
                <a:r>
                  <a:rPr lang="en-US" altLang="ko-Kore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sequence-to-sequence </a:t>
                </a:r>
                <a:r>
                  <a:rPr lang="ko-Kore-KR" altLang="en-US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문제들</a:t>
                </a:r>
                <a:endParaRPr lang="en-US" altLang="ko-Kore-KR" sz="3200" dirty="0">
                  <a:solidFill>
                    <a:srgbClr val="333333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ore-KR" altLang="en-US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텍스트간 동조</a:t>
                </a:r>
                <a:r>
                  <a:rPr lang="en-US" altLang="ko-Kore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</a:t>
                </a:r>
                <a:r>
                  <a:rPr lang="ko-Kore-KR" altLang="en-US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기계 번역</a:t>
                </a:r>
                <a:r>
                  <a:rPr lang="en-US" altLang="ko-Kore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(machine translation)</a:t>
                </a:r>
              </a:p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ore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Speech-to-text (speech recognition)</a:t>
                </a:r>
              </a:p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ore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Text-to-speech (speech synthesis)</a:t>
                </a:r>
                <a:endParaRPr lang="ko-Kore-KR" altLang="en-US" sz="32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endParaRPr lang="en" altLang="ko-KR" sz="3200" dirty="0">
                  <a:solidFill>
                    <a:srgbClr val="333333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333333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그런데 만약 </a:t>
                </a:r>
                <a:r>
                  <a:rPr lang="en-US" altLang="ko-KR" sz="3200" b="1" dirty="0">
                    <a:solidFill>
                      <a:srgbClr val="333333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(x, y)</a:t>
                </a:r>
                <a:r>
                  <a:rPr lang="ko-KR" altLang="en-US" sz="3200" b="1" dirty="0" err="1">
                    <a:solidFill>
                      <a:srgbClr val="333333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를</a:t>
                </a:r>
                <a:r>
                  <a:rPr lang="ko-KR" altLang="en-US" sz="3200" b="1" dirty="0">
                    <a:solidFill>
                      <a:srgbClr val="333333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 매칭하는 것이 어렵다면 어떨까</a:t>
                </a:r>
                <a:r>
                  <a:rPr lang="en-US" altLang="ko-KR" sz="3200" b="1" dirty="0">
                    <a:solidFill>
                      <a:srgbClr val="333333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?</a:t>
                </a:r>
                <a:endParaRPr lang="en" altLang="ko-KR" sz="3200" b="1" dirty="0">
                  <a:solidFill>
                    <a:srgbClr val="333333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FC0D183-C933-E743-8CFB-8F0B5B8122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428" y="3334324"/>
                <a:ext cx="18829079" cy="9621160"/>
              </a:xfrm>
              <a:prstGeom prst="rect">
                <a:avLst/>
              </a:prstGeom>
              <a:blipFill>
                <a:blip r:embed="rId4"/>
                <a:stretch>
                  <a:fillRect l="-809" b="-105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2276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743020" y="2821583"/>
            <a:ext cx="17526000" cy="3303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lvl="0"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4800" b="1" spc="-75" dirty="0">
                <a:solidFill>
                  <a:prstClr val="black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  <a:sym typeface="SpoqaHanSans-Bold"/>
              </a:rPr>
              <a:t>&lt;Generative model series #5&gt;</a:t>
            </a:r>
            <a:endParaRPr lang="en-US" altLang="ko-Kore-KR" sz="8000" b="1" dirty="0">
              <a:sym typeface="SpoqaHanSans-Bold"/>
            </a:endParaRPr>
          </a:p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8000" b="1" dirty="0">
                <a:sym typeface="SpoqaHanSans-Bold"/>
              </a:rPr>
              <a:t>Distribution Alignment</a:t>
            </a:r>
            <a:endParaRPr lang="en-US" altLang="ko-KR" sz="3200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3</a:t>
            </a:r>
            <a:r>
              <a:rPr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Variations &amp; Application</a:t>
            </a:r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15937215-6709-9140-A65A-D0C628A7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20</a:t>
            </a:fld>
            <a:endParaRPr kumimoji="1" lang="ko-Kore-KR" altLang="en-US" sz="150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AC1D2C-13F2-6B48-920F-0D682217455A}"/>
              </a:ext>
            </a:extLst>
          </p:cNvPr>
          <p:cNvSpPr/>
          <p:nvPr/>
        </p:nvSpPr>
        <p:spPr>
          <a:xfrm>
            <a:off x="-1" y="3886200"/>
            <a:ext cx="5486043" cy="9829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1"/>
          <a:lstStyle/>
          <a:p>
            <a:pPr algn="ctr"/>
            <a:endParaRPr kumimoji="1" lang="ko-Kore-KR" altLang="en-US" sz="85700" b="1" dirty="0">
              <a:solidFill>
                <a:schemeClr val="tx1"/>
              </a:solidFill>
              <a:latin typeface="Matura MT Script Capitals" panose="03020802060602070202" pitchFamily="66" charset="0"/>
              <a:ea typeface="Spoqa Han Sans Neo Bold" panose="020B0500000000000000" pitchFamily="34" charset="-128"/>
              <a:cs typeface="APPLE CHANCERY" panose="03020702040506060504" pitchFamily="66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F8C0A3-F4E5-2C4B-B096-FCC01DAC7E4A}"/>
              </a:ext>
            </a:extLst>
          </p:cNvPr>
          <p:cNvSpPr/>
          <p:nvPr/>
        </p:nvSpPr>
        <p:spPr>
          <a:xfrm>
            <a:off x="-1884128" y="2671365"/>
            <a:ext cx="7135856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1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63D908-CC65-AF4B-B089-615712ADB078}"/>
              </a:ext>
            </a:extLst>
          </p:cNvPr>
          <p:cNvSpPr/>
          <p:nvPr/>
        </p:nvSpPr>
        <p:spPr>
          <a:xfrm>
            <a:off x="3367601" y="2804716"/>
            <a:ext cx="6080583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3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07881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 err="1"/>
              <a:t>StarGAN</a:t>
            </a:r>
            <a:r>
              <a:rPr lang="en-US" altLang="ko-KR" b="1" dirty="0"/>
              <a:t> (2018)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단일 모델로 다중 도메인 변환을 쉽게</a:t>
            </a:r>
            <a:r>
              <a:rPr lang="en-US" altLang="ko-KR" dirty="0"/>
              <a:t> </a:t>
            </a:r>
            <a:r>
              <a:rPr lang="ko-KR" altLang="en-US" dirty="0"/>
              <a:t>할 수 있을까</a:t>
            </a:r>
            <a:r>
              <a:rPr lang="en-US" altLang="ko-KR" dirty="0"/>
              <a:t>?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21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13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Distribution Alignment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43717E-332E-EB47-8756-488BC3950A0C}"/>
              </a:ext>
            </a:extLst>
          </p:cNvPr>
          <p:cNvSpPr/>
          <p:nvPr/>
        </p:nvSpPr>
        <p:spPr>
          <a:xfrm>
            <a:off x="2613423" y="12980055"/>
            <a:ext cx="154104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</a:rPr>
              <a:t>Choi, </a:t>
            </a:r>
            <a:r>
              <a:rPr lang="en" altLang="ko-Kore-KR" dirty="0" err="1">
                <a:solidFill>
                  <a:srgbClr val="53585F"/>
                </a:solidFill>
              </a:rPr>
              <a:t>Yunjey</a:t>
            </a:r>
            <a:r>
              <a:rPr lang="en" altLang="ko-Kore-KR" dirty="0">
                <a:solidFill>
                  <a:srgbClr val="53585F"/>
                </a:solidFill>
              </a:rPr>
              <a:t>, et al. "</a:t>
            </a:r>
            <a:r>
              <a:rPr lang="en" altLang="ko-Kore-KR" dirty="0" err="1">
                <a:solidFill>
                  <a:srgbClr val="53585F"/>
                </a:solidFill>
              </a:rPr>
              <a:t>Stargan</a:t>
            </a:r>
            <a:r>
              <a:rPr lang="en" altLang="ko-Kore-KR" dirty="0">
                <a:solidFill>
                  <a:srgbClr val="53585F"/>
                </a:solidFill>
              </a:rPr>
              <a:t>: Unified generative adversarial networks for multi-domain image-to-image translation." Proceedings of the IEEE conference on computer vision and pattern recognition. 2018.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43A522D-3405-A94F-B260-BB42D7A83F3A}"/>
              </a:ext>
            </a:extLst>
          </p:cNvPr>
          <p:cNvSpPr/>
          <p:nvPr/>
        </p:nvSpPr>
        <p:spPr>
          <a:xfrm>
            <a:off x="1562712" y="3290166"/>
            <a:ext cx="18248487" cy="9565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3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CycleGAN</a:t>
            </a:r>
            <a:r>
              <a:rPr kumimoji="1"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kumimoji="1" lang="en-US" altLang="ko-Kore-KR" sz="3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DiscoGAN</a:t>
            </a:r>
            <a:r>
              <a:rPr kumimoji="1"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pix2pix, </a:t>
            </a:r>
            <a:r>
              <a:rPr kumimoji="1" lang="en-US" altLang="ko-Kore-KR" sz="3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cGAN</a:t>
            </a:r>
            <a:r>
              <a:rPr kumimoji="1"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등에서는 한 개의 특징 만을 </a:t>
            </a:r>
            <a:b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학습해서 변환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Cycle loss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로 구현된 신경망은 웃는 얼굴을 우는 얼굴로 바꾸는 </a:t>
            </a:r>
            <a:b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	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작업 밖에 하지 못하고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각 특징 별로 기능을 추가하여야 한다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</a:t>
            </a:r>
          </a:p>
          <a:p>
            <a:pPr>
              <a:lnSpc>
                <a:spcPct val="150000"/>
              </a:lnSpc>
            </a:pPr>
            <a:endParaRPr kumimoji="1" lang="en-US" altLang="ko-KR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이런 환경에서 다양한 도메인으로 변환하려면 도메인 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개가 있을 때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</a:t>
            </a:r>
            <a:b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O(D^2)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만큼 모델과 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loss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반영이 필요하다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  <a:endParaRPr kumimoji="1" lang="en-US" altLang="ko-Kore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lnSpc>
                <a:spcPct val="150000"/>
              </a:lnSpc>
            </a:pPr>
            <a:endParaRPr kumimoji="1" lang="en-US" altLang="ko-Kore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 </a:t>
            </a:r>
            <a:r>
              <a:rPr kumimoji="1" lang="ko-Kore-KR" altLang="en-US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단일</a:t>
            </a:r>
            <a:r>
              <a:rPr kumimoji="1" lang="en-US" altLang="ko-Kore-KR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 </a:t>
            </a:r>
            <a:r>
              <a:rPr kumimoji="1" lang="ko-Kore-KR" altLang="en-US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모델로 줄일 수 있을까</a:t>
            </a:r>
            <a:r>
              <a:rPr kumimoji="1" lang="en-US" altLang="ko-Kore-KR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?   </a:t>
            </a:r>
            <a:r>
              <a:rPr kumimoji="1" lang="en-US" altLang="ko-KR" sz="3600" b="1" dirty="0" err="1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StarGAN</a:t>
            </a:r>
            <a:r>
              <a:rPr kumimoji="1" lang="en-US" altLang="ko-KR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!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하나의 신경망을 이용해서 많은 도메인으로 변환하기 때문에 일반적인 지식을 학습하여 더 높은 퀄리티의 이미지를 생성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(multi-task learning?)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측면에서도 매우 경제적 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815197D7-066C-434E-91F2-0E4BC753A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5513" y="2995213"/>
            <a:ext cx="9486900" cy="532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86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 err="1"/>
              <a:t>StarGAN</a:t>
            </a:r>
            <a:r>
              <a:rPr lang="en-US" altLang="ko-KR" b="1" dirty="0"/>
              <a:t> (2018)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모델 아키텍처와 키 아이디어</a:t>
            </a: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13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Distribution Alignment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43717E-332E-EB47-8756-488BC3950A0C}"/>
              </a:ext>
            </a:extLst>
          </p:cNvPr>
          <p:cNvSpPr/>
          <p:nvPr/>
        </p:nvSpPr>
        <p:spPr>
          <a:xfrm>
            <a:off x="2613423" y="12726055"/>
            <a:ext cx="154104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</a:rPr>
              <a:t>Choi, </a:t>
            </a:r>
            <a:r>
              <a:rPr lang="en" altLang="ko-Kore-KR" dirty="0" err="1">
                <a:solidFill>
                  <a:srgbClr val="53585F"/>
                </a:solidFill>
              </a:rPr>
              <a:t>Yunjey</a:t>
            </a:r>
            <a:r>
              <a:rPr lang="en" altLang="ko-Kore-KR" dirty="0">
                <a:solidFill>
                  <a:srgbClr val="53585F"/>
                </a:solidFill>
              </a:rPr>
              <a:t>, et al. "</a:t>
            </a:r>
            <a:r>
              <a:rPr lang="en" altLang="ko-Kore-KR" dirty="0" err="1">
                <a:solidFill>
                  <a:srgbClr val="53585F"/>
                </a:solidFill>
              </a:rPr>
              <a:t>Stargan</a:t>
            </a:r>
            <a:r>
              <a:rPr lang="en" altLang="ko-Kore-KR" dirty="0">
                <a:solidFill>
                  <a:srgbClr val="53585F"/>
                </a:solidFill>
              </a:rPr>
              <a:t>: Unified generative adversarial networks for multi-domain image-to-image translation." Proceedings of the IEEE conference on computer vision and pattern recognition. 2018.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CDA9C61A-2E8A-6B4D-B08C-B770EEF22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995" y="2484726"/>
            <a:ext cx="15513232" cy="566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518F98-EDF2-8D44-826D-5D9D6994FD7B}"/>
              </a:ext>
            </a:extLst>
          </p:cNvPr>
          <p:cNvSpPr txBox="1"/>
          <p:nvPr/>
        </p:nvSpPr>
        <p:spPr>
          <a:xfrm>
            <a:off x="1524001" y="8345204"/>
            <a:ext cx="18372138" cy="4450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Vanilla 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GAN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에서는 잠재 변수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z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입력 값으로 받는 반면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kumimoji="1" lang="en-US" altLang="ko-Kore-KR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StarGAN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에서는 변환하고자 하는 도메인 정보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c)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와 원본 이미지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x)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input </a:t>
            </a:r>
            <a:r>
              <a:rPr kumimoji="1" lang="ko-KR" altLang="en-US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으로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한다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  <a:endParaRPr kumimoji="1"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Discriminator D(x)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는 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원본 이미지의 </a:t>
            </a:r>
            <a:r>
              <a:rPr kumimoji="1" lang="en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Real/Fake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여부에 더해서 특정 도메인 정보까지 맞추는 것이 목표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Generator: G(x, c)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는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?</a:t>
            </a:r>
          </a:p>
          <a:p>
            <a:pPr marL="914342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하나의 손실 함수로 많은 도메인 학습 필요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914342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원본 이미지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(x)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와 타켓 도메인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(c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; 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one-hot </a:t>
            </a:r>
            <a:r>
              <a:rPr kumimoji="1" lang="en-US" altLang="ko-KR" sz="24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vec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 주어졌을 때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원본 이미지를 타겟 도메인으로 변환 필요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8731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 err="1"/>
              <a:t>StarGAN</a:t>
            </a:r>
            <a:r>
              <a:rPr lang="en-US" altLang="ko-KR" b="1" dirty="0"/>
              <a:t> (2018)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목적 함수</a:t>
            </a: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23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13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Distribution Alignment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43717E-332E-EB47-8756-488BC3950A0C}"/>
              </a:ext>
            </a:extLst>
          </p:cNvPr>
          <p:cNvSpPr/>
          <p:nvPr/>
        </p:nvSpPr>
        <p:spPr>
          <a:xfrm>
            <a:off x="1742968" y="13068607"/>
            <a:ext cx="154104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</a:rPr>
              <a:t>Choi, </a:t>
            </a:r>
            <a:r>
              <a:rPr lang="en" altLang="ko-Kore-KR" dirty="0" err="1">
                <a:solidFill>
                  <a:srgbClr val="53585F"/>
                </a:solidFill>
              </a:rPr>
              <a:t>Yunjey</a:t>
            </a:r>
            <a:r>
              <a:rPr lang="en" altLang="ko-Kore-KR" dirty="0">
                <a:solidFill>
                  <a:srgbClr val="53585F"/>
                </a:solidFill>
              </a:rPr>
              <a:t>, et al. "</a:t>
            </a:r>
            <a:r>
              <a:rPr lang="en" altLang="ko-Kore-KR" dirty="0" err="1">
                <a:solidFill>
                  <a:srgbClr val="53585F"/>
                </a:solidFill>
              </a:rPr>
              <a:t>Stargan</a:t>
            </a:r>
            <a:r>
              <a:rPr lang="en" altLang="ko-Kore-KR" dirty="0">
                <a:solidFill>
                  <a:srgbClr val="53585F"/>
                </a:solidFill>
              </a:rPr>
              <a:t>: Unified generative adversarial networks for multi-domain image-to-image translation." Proceedings of the IEEE conference on computer vision and pattern recognition. 2018.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382EA41A-E05F-C545-AD6E-E7B6605FCB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5" r="8546"/>
          <a:stretch/>
        </p:blipFill>
        <p:spPr bwMode="auto">
          <a:xfrm>
            <a:off x="0" y="2712873"/>
            <a:ext cx="10291595" cy="953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518F98-EDF2-8D44-826D-5D9D6994FD7B}"/>
              </a:ext>
            </a:extLst>
          </p:cNvPr>
          <p:cNvSpPr txBox="1"/>
          <p:nvPr/>
        </p:nvSpPr>
        <p:spPr>
          <a:xfrm>
            <a:off x="678721" y="12245824"/>
            <a:ext cx="11512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x: </a:t>
            </a:r>
            <a:r>
              <a:rPr kumimoji="1" lang="ko-Kore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원본 이미지 </a:t>
            </a:r>
            <a:r>
              <a:rPr kumimoji="1" lang="en-US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c: </a:t>
            </a:r>
            <a:r>
              <a:rPr kumimoji="1" lang="ko-Kore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바꾸고자 하는 도메인</a:t>
            </a:r>
            <a:r>
              <a:rPr kumimoji="1" lang="en-US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c’: </a:t>
            </a:r>
            <a:r>
              <a:rPr kumimoji="1" lang="ko-Kore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원래 이미지의 도메인</a:t>
            </a:r>
            <a:endParaRPr kumimoji="1" lang="en-US" altLang="ko-Kore-KR" sz="2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E1288F-892B-3F42-8AC4-AC0E3E1DE5AE}"/>
              </a:ext>
            </a:extLst>
          </p:cNvPr>
          <p:cNvSpPr txBox="1"/>
          <p:nvPr/>
        </p:nvSpPr>
        <p:spPr>
          <a:xfrm>
            <a:off x="10157956" y="3086329"/>
            <a:ext cx="12871904" cy="962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Adversarial loss</a:t>
            </a:r>
          </a:p>
          <a:p>
            <a:pPr lvl="1">
              <a:lnSpc>
                <a:spcPct val="150000"/>
              </a:lnSpc>
            </a:pPr>
            <a:r>
              <a:rPr kumimoji="1" lang="en-US" altLang="ko-Kore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 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기존 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GAN(i.e. vanilla GAN, WGAN..)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손실함수이되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b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generator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는 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z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 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input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으로 받는 것이 아닌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x, c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 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input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으로 받는다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Domain classification loss (discriminator)</a:t>
            </a:r>
          </a:p>
          <a:p>
            <a:pPr lvl="1">
              <a:lnSpc>
                <a:spcPct val="150000"/>
              </a:lnSpc>
            </a:pP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Discriminator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는 주어진 이미지가 원본인지 가짜인지 구분하는데 더해 원본 이미지의 도메인 정보까지 예측</a:t>
            </a:r>
            <a:endParaRPr kumimoji="1"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ore-KR" sz="32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Domain classification loss (generator)</a:t>
            </a:r>
          </a:p>
          <a:p>
            <a:pPr lvl="1">
              <a:lnSpc>
                <a:spcPct val="150000"/>
              </a:lnSpc>
            </a:pP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generator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의 결과물 역시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도메인 정보 예측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필요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  <a:endParaRPr kumimoji="1"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Reconstruction loss</a:t>
            </a:r>
          </a:p>
          <a:p>
            <a:pPr lvl="1">
              <a:lnSpc>
                <a:spcPct val="150000"/>
              </a:lnSpc>
            </a:pP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 Cycle consistency loss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로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이미지의 퀄리티 유지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  <a:endParaRPr kumimoji="1"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5152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 err="1"/>
              <a:t>StarGAN</a:t>
            </a:r>
            <a:r>
              <a:rPr lang="en-US" altLang="ko-KR" b="1" dirty="0"/>
              <a:t> (2018)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최종 목적 함수</a:t>
            </a: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24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13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Distribution Alignment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43717E-332E-EB47-8756-488BC3950A0C}"/>
              </a:ext>
            </a:extLst>
          </p:cNvPr>
          <p:cNvSpPr/>
          <p:nvPr/>
        </p:nvSpPr>
        <p:spPr>
          <a:xfrm>
            <a:off x="1742968" y="13068607"/>
            <a:ext cx="154104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</a:rPr>
              <a:t>Choi, </a:t>
            </a:r>
            <a:r>
              <a:rPr lang="en" altLang="ko-Kore-KR" dirty="0" err="1">
                <a:solidFill>
                  <a:srgbClr val="53585F"/>
                </a:solidFill>
              </a:rPr>
              <a:t>Yunjey</a:t>
            </a:r>
            <a:r>
              <a:rPr lang="en" altLang="ko-Kore-KR" dirty="0">
                <a:solidFill>
                  <a:srgbClr val="53585F"/>
                </a:solidFill>
              </a:rPr>
              <a:t>, et al. "</a:t>
            </a:r>
            <a:r>
              <a:rPr lang="en" altLang="ko-Kore-KR" dirty="0" err="1">
                <a:solidFill>
                  <a:srgbClr val="53585F"/>
                </a:solidFill>
              </a:rPr>
              <a:t>Stargan</a:t>
            </a:r>
            <a:r>
              <a:rPr lang="en" altLang="ko-Kore-KR" dirty="0">
                <a:solidFill>
                  <a:srgbClr val="53585F"/>
                </a:solidFill>
              </a:rPr>
              <a:t>: Unified generative adversarial networks for multi-domain image-to-image translation." Proceedings of the IEEE conference on computer vision and pattern recognition. 2018.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382EA41A-E05F-C545-AD6E-E7B6605FCB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5" r="8546"/>
          <a:stretch/>
        </p:blipFill>
        <p:spPr bwMode="auto">
          <a:xfrm>
            <a:off x="0" y="2712873"/>
            <a:ext cx="10291595" cy="953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518F98-EDF2-8D44-826D-5D9D6994FD7B}"/>
              </a:ext>
            </a:extLst>
          </p:cNvPr>
          <p:cNvSpPr txBox="1"/>
          <p:nvPr/>
        </p:nvSpPr>
        <p:spPr>
          <a:xfrm>
            <a:off x="678721" y="12245824"/>
            <a:ext cx="11512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x: </a:t>
            </a:r>
            <a:r>
              <a:rPr kumimoji="1" lang="ko-Kore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원본 이미지 </a:t>
            </a:r>
            <a:r>
              <a:rPr kumimoji="1" lang="en-US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c: </a:t>
            </a:r>
            <a:r>
              <a:rPr kumimoji="1" lang="ko-Kore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바꾸고자 하는 도메인</a:t>
            </a:r>
            <a:r>
              <a:rPr kumimoji="1" lang="en-US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c’: </a:t>
            </a:r>
            <a:r>
              <a:rPr kumimoji="1" lang="ko-Kore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원래 이미지의 도메인</a:t>
            </a:r>
            <a:endParaRPr kumimoji="1" lang="en-US" altLang="ko-Kore-KR" sz="2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137E43-ECC0-F645-BB33-007AAC541E37}"/>
                  </a:ext>
                </a:extLst>
              </p:cNvPr>
              <p:cNvSpPr txBox="1"/>
              <p:nvPr/>
            </p:nvSpPr>
            <p:spPr>
              <a:xfrm>
                <a:off x="10831305" y="3578677"/>
                <a:ext cx="11871040" cy="5328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4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4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ko-Kore-KR" sz="4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kumimoji="1" lang="en-US" altLang="ko-Kore-KR" sz="4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kumimoji="1" lang="en-US" altLang="ko-Kore-KR" sz="4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4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ko-Kore-KR" sz="4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r>
                        <a:rPr kumimoji="1" lang="en-US" altLang="ko-Kore-KR" sz="4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ore-KR" sz="4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4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ko-Kore-KR" sz="4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𝑐𝑙𝑠</m:t>
                          </m:r>
                        </m:sub>
                      </m:sSub>
                      <m:sSubSup>
                        <m:sSubSupPr>
                          <m:ctrlPr>
                            <a:rPr kumimoji="1" lang="en-US" altLang="ko-Kore-KR" sz="4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4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ko-Kore-KR" sz="4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𝑐𝑙𝑠</m:t>
                          </m:r>
                        </m:sub>
                        <m:sup>
                          <m:r>
                            <a:rPr kumimoji="1" lang="en-US" altLang="ko-Kore-KR" sz="4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bSup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4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4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ko-Kore-KR" sz="4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kumimoji="1" lang="en-US" altLang="ko-Kore-KR" sz="4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ore-KR" sz="4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4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ko-Kore-KR" sz="4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r>
                        <a:rPr kumimoji="1" lang="en-US" altLang="ko-Kore-KR" sz="4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ore-KR" sz="4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4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ko-Kore-KR" sz="4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𝑐𝑙𝑠</m:t>
                          </m:r>
                        </m:sub>
                      </m:sSub>
                      <m:sSubSup>
                        <m:sSubSupPr>
                          <m:ctrlPr>
                            <a:rPr kumimoji="1" lang="en-US" altLang="ko-Kore-KR" sz="4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4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ko-Kore-KR" sz="4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𝑐𝑙𝑠</m:t>
                          </m:r>
                        </m:sub>
                        <m:sup>
                          <m:r>
                            <a:rPr kumimoji="1" lang="en-US" altLang="ko-Kore-KR" sz="4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bSup>
                      <m:r>
                        <a:rPr kumimoji="1" lang="en-US" altLang="ko-Kore-KR" sz="4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ore-KR" sz="4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4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ko-Kore-KR" sz="4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ore-KR" sz="4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4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ko-Kore-KR" sz="4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  <m:r>
                        <a:rPr kumimoji="1" lang="en-US" altLang="ko-Kore-KR" sz="4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ko-Kore-KR" sz="4800" dirty="0">
                  <a:solidFill>
                    <a:srgbClr val="53585F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ore-KR" sz="4800" dirty="0">
                  <a:solidFill>
                    <a:srgbClr val="53585F"/>
                  </a:solidFill>
                </a:endParaRP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40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ore-KR" sz="4000" b="0" i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ore-KR" sz="4000" b="0" i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cls</m:t>
                        </m:r>
                      </m:sub>
                    </m:sSub>
                    <m:r>
                      <a:rPr kumimoji="1" lang="en-US" altLang="ko-Kore-KR" sz="40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ore-KR" sz="40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ore-KR" sz="4000" b="0" i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ore-KR" sz="40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rec</m:t>
                        </m:r>
                      </m:sub>
                    </m:sSub>
                  </m:oMath>
                </a14:m>
                <a:r>
                  <a:rPr kumimoji="1"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은 하이퍼 파라미터</a:t>
                </a:r>
                <a:r>
                  <a:rPr kumimoji="1"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</a:t>
                </a: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논문에서는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40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ore-KR" sz="400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ore-KR" sz="400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cls</m:t>
                        </m:r>
                      </m:sub>
                    </m:sSub>
                    <m:r>
                      <a:rPr kumimoji="1" lang="en-US" altLang="ko-KR" sz="40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kumimoji="1" lang="en-US" altLang="ko-Kore-KR" sz="4000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ore-KR" sz="40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40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ko-Kore-KR" sz="400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ore-KR" sz="400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rec</m:t>
                        </m:r>
                      </m:sub>
                    </m:sSub>
                    <m:r>
                      <a:rPr kumimoji="1" lang="en-US" altLang="ko-KR" sz="40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kumimoji="1"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사용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137E43-ECC0-F645-BB33-007AAC541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1305" y="3578677"/>
                <a:ext cx="11871040" cy="5328125"/>
              </a:xfrm>
              <a:prstGeom prst="rect">
                <a:avLst/>
              </a:prstGeom>
              <a:blipFill>
                <a:blip r:embed="rId5"/>
                <a:stretch>
                  <a:fillRect l="-2457" b="-475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120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 err="1"/>
              <a:t>StarGAN</a:t>
            </a:r>
            <a:r>
              <a:rPr lang="en-US" altLang="ko-KR" b="1" dirty="0"/>
              <a:t> (2018)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결과</a:t>
            </a: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25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13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Distribution Alignment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43717E-332E-EB47-8756-488BC3950A0C}"/>
              </a:ext>
            </a:extLst>
          </p:cNvPr>
          <p:cNvSpPr/>
          <p:nvPr/>
        </p:nvSpPr>
        <p:spPr>
          <a:xfrm>
            <a:off x="1742968" y="13068607"/>
            <a:ext cx="154104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</a:rPr>
              <a:t>Choi, </a:t>
            </a:r>
            <a:r>
              <a:rPr lang="en" altLang="ko-Kore-KR" dirty="0" err="1">
                <a:solidFill>
                  <a:srgbClr val="53585F"/>
                </a:solidFill>
              </a:rPr>
              <a:t>Yunjey</a:t>
            </a:r>
            <a:r>
              <a:rPr lang="en" altLang="ko-Kore-KR" dirty="0">
                <a:solidFill>
                  <a:srgbClr val="53585F"/>
                </a:solidFill>
              </a:rPr>
              <a:t>, et al. "</a:t>
            </a:r>
            <a:r>
              <a:rPr lang="en" altLang="ko-Kore-KR" dirty="0" err="1">
                <a:solidFill>
                  <a:srgbClr val="53585F"/>
                </a:solidFill>
              </a:rPr>
              <a:t>Stargan</a:t>
            </a:r>
            <a:r>
              <a:rPr lang="en" altLang="ko-Kore-KR" dirty="0">
                <a:solidFill>
                  <a:srgbClr val="53585F"/>
                </a:solidFill>
              </a:rPr>
              <a:t>: Unified generative adversarial networks for multi-domain image-to-image translation." Proceedings of the IEEE conference on computer vision and pattern recognition. 2018.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50FF1E5A-80B5-AF4E-8588-5220E6309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14" y="3027417"/>
            <a:ext cx="16738600" cy="811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A830EF-1C8D-2C48-8E44-CFFB2FB1A841}"/>
              </a:ext>
            </a:extLst>
          </p:cNvPr>
          <p:cNvSpPr/>
          <p:nvPr/>
        </p:nvSpPr>
        <p:spPr>
          <a:xfrm>
            <a:off x="2745402" y="11783150"/>
            <a:ext cx="12188825" cy="8351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2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개 이상의 도메인에서도 잘 된다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 </a:t>
            </a:r>
            <a:endParaRPr kumimoji="1" lang="en-US" altLang="ko-Kore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5C55FF-B82B-C54E-83DA-E3C0F61AF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77587" y="3027417"/>
            <a:ext cx="5765281" cy="55562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9F14B2-37D7-6F49-B238-DA902DF785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73615" y="0"/>
            <a:ext cx="6770149" cy="329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69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 err="1"/>
              <a:t>StarGAN</a:t>
            </a:r>
            <a:r>
              <a:rPr lang="en-US" altLang="ko-KR" b="1" dirty="0"/>
              <a:t> v2 (2020)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모델</a:t>
            </a: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26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13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Distribution Alignment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43717E-332E-EB47-8756-488BC3950A0C}"/>
              </a:ext>
            </a:extLst>
          </p:cNvPr>
          <p:cNvSpPr/>
          <p:nvPr/>
        </p:nvSpPr>
        <p:spPr>
          <a:xfrm>
            <a:off x="1742968" y="13068607"/>
            <a:ext cx="154104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</a:rPr>
              <a:t>Choi, </a:t>
            </a:r>
            <a:r>
              <a:rPr lang="en" altLang="ko-Kore-KR" dirty="0" err="1">
                <a:solidFill>
                  <a:srgbClr val="53585F"/>
                </a:solidFill>
              </a:rPr>
              <a:t>Yunjey</a:t>
            </a:r>
            <a:r>
              <a:rPr lang="en" altLang="ko-Kore-KR" dirty="0">
                <a:solidFill>
                  <a:srgbClr val="53585F"/>
                </a:solidFill>
              </a:rPr>
              <a:t>, et al. "</a:t>
            </a:r>
            <a:r>
              <a:rPr lang="en" altLang="ko-Kore-KR" dirty="0" err="1">
                <a:solidFill>
                  <a:srgbClr val="53585F"/>
                </a:solidFill>
              </a:rPr>
              <a:t>Stargan</a:t>
            </a:r>
            <a:r>
              <a:rPr lang="en" altLang="ko-Kore-KR" dirty="0">
                <a:solidFill>
                  <a:srgbClr val="53585F"/>
                </a:solidFill>
              </a:rPr>
              <a:t> v2: Diverse image synthesis for multiple domains." Proceedings of the IEEE/CVF Conference on Computer Vision and Pattern Recognition. 2020.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69A830EF-1C8D-2C48-8E44-CFFB2FB1A841}"/>
                  </a:ext>
                </a:extLst>
              </p:cNvPr>
              <p:cNvSpPr/>
              <p:nvPr/>
            </p:nvSpPr>
            <p:spPr>
              <a:xfrm>
                <a:off x="1679906" y="3581543"/>
                <a:ext cx="18153170" cy="9006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기존 </a:t>
                </a:r>
                <a:r>
                  <a:rPr kumimoji="1" lang="en-US" altLang="ko-Kore-KR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StarGAN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mapping network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와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style </a:t>
                </a:r>
                <a:b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encoder 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그리고 목적 함수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손실 함수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개선</a:t>
                </a: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StarGAN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에서는 각각의 도메인에 대해 동일한 변형만 </a:t>
                </a:r>
                <a:b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가능했다면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domain-specific style code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변경하여</a:t>
                </a:r>
                <a:b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image to image translation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도 가능하도록 하며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b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다양한 도메인에 대한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style transfer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가능하게 됨</a:t>
                </a: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ore-KR" sz="3200" b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ore-KR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Notation</a:t>
                </a: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Mapping network</a:t>
                </a:r>
                <a14:m>
                  <m:oMath xmlns:m="http://schemas.openxmlformats.org/officeDocument/2006/math">
                    <m:r>
                      <a:rPr kumimoji="1" lang="en-US" altLang="ko-Kore-KR" sz="3200" b="0" i="1" dirty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</m:t>
                    </m:r>
                    <m:sSub>
                      <m:sSubPr>
                        <m:ctrlP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𝐹</m:t>
                        </m:r>
                      </m:e>
                      <m:sub>
                        <m: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𝑧</m:t>
                        </m:r>
                      </m:e>
                    </m:d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→</m:t>
                    </m:r>
                    <m:acc>
                      <m:accPr>
                        <m:chr m:val="̃"/>
                        <m:ctrlP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accPr>
                      <m:e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𝑠</m:t>
                        </m:r>
                      </m:e>
                    </m:acc>
                  </m:oMath>
                </a14:m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target domain y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있을 법한 스타일 코드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생성하는 것이 목표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Generator: </a:t>
                </a:r>
                <a14:m>
                  <m:oMath xmlns:m="http://schemas.openxmlformats.org/officeDocument/2006/math">
                    <m:r>
                      <a:rPr kumimoji="1"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𝐺</m:t>
                    </m:r>
                    <m:d>
                      <m:dPr>
                        <m:ctrlP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, </m:t>
                        </m:r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𝑠</m:t>
                        </m:r>
                      </m:e>
                    </m:d>
                    <m:r>
                      <a:rPr kumimoji="1"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→</m:t>
                    </m:r>
                    <m:r>
                      <a:rPr kumimoji="1"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𝑥</m:t>
                    </m:r>
                    <m:r>
                      <a:rPr kumimoji="1"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′</m:t>
                    </m:r>
                  </m:oMath>
                </a14:m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style(s)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과 이미지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x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input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으로 받는다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s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통해 도메인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y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분포와 같이 이미지를 생성하는 것이 목표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Style encoder: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𝐸</m:t>
                        </m:r>
                      </m:e>
                      <m:sub>
                        <m: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</m:d>
                    <m:r>
                      <a:rPr kumimoji="1" lang="en-US" altLang="ko-Kore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</m:t>
                    </m:r>
                    <m:acc>
                      <m:accPr>
                        <m:chr m:val="̂"/>
                        <m:ctrlP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accPr>
                      <m:e>
                        <m: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𝑠</m:t>
                        </m:r>
                      </m:e>
                    </m:acc>
                  </m:oMath>
                </a14:m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이미지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x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 도메인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y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대한 스타일 벡터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accPr>
                      <m:e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𝑠</m:t>
                        </m:r>
                      </m:e>
                    </m:acc>
                  </m:oMath>
                </a14:m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return 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한다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69A830EF-1C8D-2C48-8E44-CFFB2FB1A8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906" y="3581543"/>
                <a:ext cx="18153170" cy="9006505"/>
              </a:xfrm>
              <a:prstGeom prst="rect">
                <a:avLst/>
              </a:prstGeom>
              <a:blipFill>
                <a:blip r:embed="rId4"/>
                <a:stretch>
                  <a:fillRect l="-839" b="-8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530" name="Picture 2">
            <a:extLst>
              <a:ext uri="{FF2B5EF4-FFF2-40B4-BE49-F238E27FC236}">
                <a16:creationId xmlns:a16="http://schemas.microsoft.com/office/drawing/2014/main" id="{EF028043-95F4-3E4A-AADB-701F9AF957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" b="23310"/>
          <a:stretch/>
        </p:blipFill>
        <p:spPr bwMode="auto">
          <a:xfrm>
            <a:off x="11381530" y="3037575"/>
            <a:ext cx="13000883" cy="533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965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 err="1"/>
              <a:t>StarGAN</a:t>
            </a:r>
            <a:r>
              <a:rPr lang="en-US" altLang="ko-KR" b="1" dirty="0"/>
              <a:t> v2 (2020)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목적 함수</a:t>
            </a: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27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13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Distribution Alignment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43717E-332E-EB47-8756-488BC3950A0C}"/>
              </a:ext>
            </a:extLst>
          </p:cNvPr>
          <p:cNvSpPr/>
          <p:nvPr/>
        </p:nvSpPr>
        <p:spPr>
          <a:xfrm>
            <a:off x="1742968" y="13068607"/>
            <a:ext cx="154104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</a:rPr>
              <a:t>Choi, </a:t>
            </a:r>
            <a:r>
              <a:rPr lang="en" altLang="ko-Kore-KR" dirty="0" err="1">
                <a:solidFill>
                  <a:srgbClr val="53585F"/>
                </a:solidFill>
              </a:rPr>
              <a:t>Yunjey</a:t>
            </a:r>
            <a:r>
              <a:rPr lang="en" altLang="ko-Kore-KR" dirty="0">
                <a:solidFill>
                  <a:srgbClr val="53585F"/>
                </a:solidFill>
              </a:rPr>
              <a:t>, et al. "</a:t>
            </a:r>
            <a:r>
              <a:rPr lang="en" altLang="ko-Kore-KR" dirty="0" err="1">
                <a:solidFill>
                  <a:srgbClr val="53585F"/>
                </a:solidFill>
              </a:rPr>
              <a:t>Stargan</a:t>
            </a:r>
            <a:r>
              <a:rPr lang="en" altLang="ko-Kore-KR" dirty="0">
                <a:solidFill>
                  <a:srgbClr val="53585F"/>
                </a:solidFill>
              </a:rPr>
              <a:t> v2: Diverse image synthesis for multiple domains." Proceedings of the IEEE/CVF Conference on Computer Vision and Pattern Recognition. 2020.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CC6B7B99-3AE2-DF45-9770-87EFD2EC3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64" y="5104296"/>
            <a:ext cx="9174931" cy="6782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A204667A-4FAF-D14D-B325-F8FD8D25B070}"/>
                  </a:ext>
                </a:extLst>
              </p:cNvPr>
              <p:cNvSpPr/>
              <p:nvPr/>
            </p:nvSpPr>
            <p:spPr>
              <a:xfrm>
                <a:off x="6386186" y="3134840"/>
                <a:ext cx="10767213" cy="13651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ore-KR" sz="40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US" altLang="ko-Kore-KR" sz="40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ore-KR" sz="40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ore-KR" sz="400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altLang="ko-Kore-KR" sz="40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ko-Kore-KR" sz="40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ko-Kore-KR" sz="40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r>
                                    <a:rPr lang="en-US" altLang="ko-Kore-KR" sz="40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ko-Kore-KR" sz="40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lim>
                              </m:limLow>
                            </m:fName>
                            <m:e>
                              <m:func>
                                <m:funcPr>
                                  <m:ctrlPr>
                                    <a:rPr lang="en-US" altLang="ko-Kore-KR" sz="40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ko-Kore-KR" sz="40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ore-KR" sz="400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US" altLang="ko-Kore-KR" sz="40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lim>
                                  </m:limLow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ko-Kore-KR" sz="40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ore-KR" sz="40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altLang="ko-Kore-KR" sz="40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𝑎𝑑𝑣</m:t>
                                      </m:r>
                                    </m:sub>
                                  </m:sSub>
                                  <m:r>
                                    <a:rPr lang="en-US" altLang="ko-Kore-KR" sz="40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ore-KR" sz="40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ore-KR" sz="40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altLang="ko-Kore-KR" sz="40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𝑠𝑡𝑦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ore-KR" sz="40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ore-KR" sz="40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altLang="ko-Kore-KR" sz="40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𝑠𝑡𝑦</m:t>
                                      </m:r>
                                    </m:sub>
                                  </m:sSub>
                                  <m:r>
                                    <a:rPr lang="en-US" altLang="ko-Kore-KR" sz="40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ore-KR" sz="40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func>
                            </m:e>
                          </m:func>
                        </m:e>
                        <m:sub>
                          <m:r>
                            <a:rPr lang="en-US" altLang="ko-Kore-KR" sz="40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𝑑𝑠</m:t>
                          </m:r>
                        </m:sub>
                      </m:sSub>
                      <m:sSub>
                        <m:sSubPr>
                          <m:ctrlPr>
                            <a:rPr lang="en-US" altLang="ko-Kore-KR" sz="40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ore-KR" sz="40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ore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𝑑𝑠</m:t>
                          </m:r>
                        </m:sub>
                      </m:sSub>
                      <m:r>
                        <a:rPr lang="en-US" altLang="ko-Kore-KR" sz="40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ore-KR" sz="40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ore-KR" sz="40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ko-Kore-KR" sz="40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𝑐𝑦𝑐</m:t>
                          </m:r>
                        </m:sub>
                      </m:sSub>
                      <m:sSub>
                        <m:sSubPr>
                          <m:ctrlPr>
                            <a:rPr lang="en-US" altLang="ko-Kore-KR" sz="40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ore-KR" sz="40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ore-KR" sz="40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𝑐𝑦𝑐</m:t>
                          </m:r>
                        </m:sub>
                      </m:sSub>
                    </m:oMath>
                  </m:oMathPara>
                </a14:m>
                <a:endParaRPr lang="ko-Kore-KR" altLang="en-US" sz="4000" dirty="0">
                  <a:solidFill>
                    <a:srgbClr val="53585F"/>
                  </a:solidFill>
                </a:endParaRPr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A204667A-4FAF-D14D-B325-F8FD8D25B0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186" y="3134840"/>
                <a:ext cx="10767213" cy="1365117"/>
              </a:xfrm>
              <a:prstGeom prst="rect">
                <a:avLst/>
              </a:prstGeom>
              <a:blipFill>
                <a:blip r:embed="rId5"/>
                <a:stretch>
                  <a:fillRect b="-91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93DFDBB-B1F4-9F40-9E7A-4B191FD457E4}"/>
                  </a:ext>
                </a:extLst>
              </p:cNvPr>
              <p:cNvSpPr/>
              <p:nvPr/>
            </p:nvSpPr>
            <p:spPr>
              <a:xfrm>
                <a:off x="10050509" y="4937411"/>
                <a:ext cx="13317491" cy="68487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32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𝑠𝑡𝑦</m:t>
                        </m:r>
                      </m:sub>
                    </m:sSub>
                  </m:oMath>
                </a14:m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generator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이미지를 생성할 때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accPr>
                      <m:e>
                        <m: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𝑠</m:t>
                        </m:r>
                      </m:e>
                    </m:acc>
                  </m:oMath>
                </a14:m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따르하도록 하기 위함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단일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encoder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여러 도메인에 대해 다양한 출력을 뽑을 수 있게 해준다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</m:oMath>
                </a14:m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generator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다양한 스타일의 이미지를 생성할 수 있도록 한다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</a:t>
                </a:r>
                <a:b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여기서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kumimoji="1"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altLang="ko-Kore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ko-Kore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kumimoji="1" lang="en-US" altLang="ko-Kore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mapping network F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만들어낸 스타일 </a:t>
                </a:r>
                <a:b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벡터이고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kumimoji="1"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accPr>
                          <m:e>
                            <m:r>
                              <a:rPr kumimoji="1"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ore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ko-Kore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ore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최대화 하여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G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다양한 이미지를 </a:t>
                </a:r>
                <a:b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생성할 수 있는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style vector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찾게 한다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en-US" altLang="ko-Kore-KR" sz="3200" i="1" dirty="0">
                  <a:solidFill>
                    <a:srgbClr val="53585F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𝑎𝑑𝑣</m:t>
                        </m:r>
                        <m:r>
                          <a:rPr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sub>
                    </m:sSub>
                    <m:sSub>
                      <m:sSubPr>
                        <m:ctrlP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𝑐𝑦𝑐</m:t>
                        </m:r>
                      </m:sub>
                    </m:sSub>
                  </m:oMath>
                </a14:m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기존과 거의 동일하되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style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로만 바꿈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93DFDBB-B1F4-9F40-9E7A-4B191FD45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0509" y="4937411"/>
                <a:ext cx="13317491" cy="6848798"/>
              </a:xfrm>
              <a:prstGeom prst="rect">
                <a:avLst/>
              </a:prstGeom>
              <a:blipFill>
                <a:blip r:embed="rId6"/>
                <a:stretch>
                  <a:fillRect l="-1144" b="-1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80539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 err="1"/>
              <a:t>StarGAN</a:t>
            </a:r>
            <a:r>
              <a:rPr lang="en-US" altLang="ko-KR" b="1" dirty="0"/>
              <a:t> v2 (2020)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결과</a:t>
            </a: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28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13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Distribution Alignment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43717E-332E-EB47-8756-488BC3950A0C}"/>
              </a:ext>
            </a:extLst>
          </p:cNvPr>
          <p:cNvSpPr/>
          <p:nvPr/>
        </p:nvSpPr>
        <p:spPr>
          <a:xfrm>
            <a:off x="1742968" y="13068607"/>
            <a:ext cx="154104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</a:rPr>
              <a:t>Choi, </a:t>
            </a:r>
            <a:r>
              <a:rPr lang="en" altLang="ko-Kore-KR" dirty="0" err="1">
                <a:solidFill>
                  <a:srgbClr val="53585F"/>
                </a:solidFill>
              </a:rPr>
              <a:t>Yunjey</a:t>
            </a:r>
            <a:r>
              <a:rPr lang="en" altLang="ko-Kore-KR" dirty="0">
                <a:solidFill>
                  <a:srgbClr val="53585F"/>
                </a:solidFill>
              </a:rPr>
              <a:t>, et al. "</a:t>
            </a:r>
            <a:r>
              <a:rPr lang="en" altLang="ko-Kore-KR" dirty="0" err="1">
                <a:solidFill>
                  <a:srgbClr val="53585F"/>
                </a:solidFill>
              </a:rPr>
              <a:t>Stargan</a:t>
            </a:r>
            <a:r>
              <a:rPr lang="en" altLang="ko-Kore-KR" dirty="0">
                <a:solidFill>
                  <a:srgbClr val="53585F"/>
                </a:solidFill>
              </a:rPr>
              <a:t> v2: Diverse image synthesis for multiple domains." Proceedings of the IEEE/CVF Conference on Computer Vision and Pattern Recognition. 2020.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B3B30023-F060-AB44-AC7C-1376A9266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1310" y="2995214"/>
            <a:ext cx="10351103" cy="561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>
            <a:extLst>
              <a:ext uri="{FF2B5EF4-FFF2-40B4-BE49-F238E27FC236}">
                <a16:creationId xmlns:a16="http://schemas.microsoft.com/office/drawing/2014/main" id="{9AFC266A-1632-DA4A-ABF7-95B29D5EC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21" y="2874131"/>
            <a:ext cx="13841989" cy="784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5806A8E-0B7B-0F48-B0FE-B8850FEC1D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31310" y="-48856"/>
            <a:ext cx="6794303" cy="304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2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NLP </a:t>
            </a:r>
            <a:r>
              <a:rPr lang="ko-KR" altLang="en-US" b="1" dirty="0"/>
              <a:t>도메인</a:t>
            </a:r>
            <a:r>
              <a:rPr lang="en-US" altLang="ko-KR" b="1" dirty="0"/>
              <a:t>.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Unsupervised monolingual translation 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29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13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Distribution Alignment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43717E-332E-EB47-8756-488BC3950A0C}"/>
              </a:ext>
            </a:extLst>
          </p:cNvPr>
          <p:cNvSpPr/>
          <p:nvPr/>
        </p:nvSpPr>
        <p:spPr>
          <a:xfrm>
            <a:off x="3114337" y="12986668"/>
            <a:ext cx="154104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 err="1">
                <a:solidFill>
                  <a:srgbClr val="53585F"/>
                </a:solidFill>
              </a:rPr>
              <a:t>Lample</a:t>
            </a:r>
            <a:r>
              <a:rPr lang="en" altLang="ko-Kore-KR" dirty="0">
                <a:solidFill>
                  <a:srgbClr val="53585F"/>
                </a:solidFill>
              </a:rPr>
              <a:t>, Guillaume, et al. "Unsupervised machine translation using monolingual corpora only." </a:t>
            </a:r>
            <a:r>
              <a:rPr lang="en" altLang="ko-Kore-KR" dirty="0" err="1">
                <a:solidFill>
                  <a:srgbClr val="53585F"/>
                </a:solidFill>
              </a:rPr>
              <a:t>arXiv</a:t>
            </a:r>
            <a:r>
              <a:rPr lang="en" altLang="ko-Kore-KR" dirty="0">
                <a:solidFill>
                  <a:srgbClr val="53585F"/>
                </a:solidFill>
              </a:rPr>
              <a:t> preprint arXiv:1711.00043 (2017).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1657EA-F485-1140-8243-C64EACB50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755086"/>
            <a:ext cx="11655972" cy="52350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3B79F1C-891E-4849-8696-985368DC3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1450" y="2923394"/>
            <a:ext cx="11383356" cy="49509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70C4DD-2E66-1A40-AD40-5488F857EA64}"/>
              </a:ext>
            </a:extLst>
          </p:cNvPr>
          <p:cNvSpPr txBox="1"/>
          <p:nvPr/>
        </p:nvSpPr>
        <p:spPr>
          <a:xfrm>
            <a:off x="1954924" y="8398567"/>
            <a:ext cx="17476477" cy="3693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NLP </a:t>
            </a:r>
            <a:r>
              <a:rPr kumimoji="1" lang="ko-Kore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도메인의 기계 번역에도 적용할 수 있다</a:t>
            </a:r>
            <a:r>
              <a:rPr kumimoji="1" lang="en-US" altLang="ko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 (</a:t>
            </a:r>
            <a:r>
              <a:rPr kumimoji="1" lang="ko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굳이 </a:t>
            </a:r>
            <a:r>
              <a:rPr kumimoji="1" lang="en-US" altLang="ko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pair</a:t>
            </a:r>
            <a:r>
              <a:rPr kumimoji="1" lang="ko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로 없어도 학습 가능하다</a:t>
            </a:r>
            <a:r>
              <a:rPr kumimoji="1" lang="en-US" altLang="ko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!)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ore-KR" sz="40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Monolingual language models (= marginal matching)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Back translation (= cycle consistency)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0864A50-DA31-AD4A-BFC4-6675528005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79972" y="-27454"/>
            <a:ext cx="7207900" cy="302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63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지도 학습적 분포 동조</a:t>
            </a:r>
            <a:r>
              <a:rPr lang="en-US" altLang="ko-KR" b="1" dirty="0"/>
              <a:t>(distribution alignment)</a:t>
            </a:r>
            <a:r>
              <a:rPr lang="ko-KR" altLang="en-US" b="1" dirty="0"/>
              <a:t>의 예</a:t>
            </a:r>
            <a:endParaRPr lang="en-US" altLang="ko-KR" b="1" dirty="0"/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Text-to-text (machine translation)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13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Distribution Alignment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8758847-0068-6B4D-A9BC-6513A420F898}"/>
              </a:ext>
            </a:extLst>
          </p:cNvPr>
          <p:cNvSpPr/>
          <p:nvPr/>
        </p:nvSpPr>
        <p:spPr>
          <a:xfrm>
            <a:off x="8172051" y="10350749"/>
            <a:ext cx="48634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Image is from https://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opennmt.net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/</a:t>
            </a:r>
            <a:endParaRPr lang="ko-Kore-KR" altLang="en-US" dirty="0"/>
          </a:p>
        </p:txBody>
      </p:sp>
      <p:pic>
        <p:nvPicPr>
          <p:cNvPr id="3074" name="Picture 2" descr="OpenNMT - Open-Source Neural Machine Translation">
            <a:extLst>
              <a:ext uri="{FF2B5EF4-FFF2-40B4-BE49-F238E27FC236}">
                <a16:creationId xmlns:a16="http://schemas.microsoft.com/office/drawing/2014/main" id="{62743415-DEEA-6B42-B7A4-6807BD485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938" y="4786135"/>
            <a:ext cx="114935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521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[</a:t>
            </a:r>
            <a:r>
              <a:rPr lang="ko-KR" altLang="en-US" b="1" dirty="0"/>
              <a:t>심화학습</a:t>
            </a:r>
            <a:r>
              <a:rPr lang="en-US" altLang="ko-KR" b="1" dirty="0"/>
              <a:t>] </a:t>
            </a:r>
            <a:r>
              <a:rPr lang="ko-KR" altLang="en-US" b="1" dirty="0"/>
              <a:t>참고하면 좋은 자료들</a:t>
            </a:r>
            <a:endParaRPr lang="en-US" altLang="ko-KR" b="1" dirty="0"/>
          </a:p>
        </p:txBody>
      </p:sp>
      <p:sp>
        <p:nvSpPr>
          <p:cNvPr id="14" name="슬라이드 번호 개체 틀 4">
            <a:extLst>
              <a:ext uri="{FF2B5EF4-FFF2-40B4-BE49-F238E27FC236}">
                <a16:creationId xmlns:a16="http://schemas.microsoft.com/office/drawing/2014/main" id="{0413446D-2580-5944-BBF0-54ABF293C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30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133">
            <a:extLst>
              <a:ext uri="{FF2B5EF4-FFF2-40B4-BE49-F238E27FC236}">
                <a16:creationId xmlns:a16="http://schemas.microsoft.com/office/drawing/2014/main" id="{532795D6-942A-E645-8566-439D0C699540}"/>
              </a:ext>
            </a:extLst>
          </p:cNvPr>
          <p:cNvSpPr/>
          <p:nvPr/>
        </p:nvSpPr>
        <p:spPr>
          <a:xfrm>
            <a:off x="2013641" y="3831407"/>
            <a:ext cx="18487616" cy="9074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marL="457200" indent="-4572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ko-Kore-KR" altLang="en-US" sz="24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관련 논문</a:t>
            </a:r>
            <a:endParaRPr kumimoji="1" lang="en-US" altLang="ko-Kore-KR" sz="2400" b="1" dirty="0"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Isola, Phillip, et al. "Image-to-image translation with conditional adversarial networks." Proceedings of the IEEE conference on computer vision and pattern recognition. 2017.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Zhu, Jun-Yan, et al. "Unpaired image-to-image translation using cycle-consistent adversarial networks." Proceedings of the IEEE international conference on computer vision. 2017.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Kim,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Taeksoo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et al. "Learning to discover cross-domain relations with generative adversarial networks." International Conference on Machine Learning. PMLR, 2017.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Yi,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Zili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et al. "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Dualgan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: Unsupervised dual learning for image-to-image translation." Proceedings of the IEEE international conference on computer vision. 2017.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Almahairi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Amjad, et al. "Augmented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cyclegan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: Learning many-to-many mappings from unpaired data." International Conference on Machine Learning. PMLR, 2018.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Choi,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Yunjey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et al. "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Stargan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: Unified generative adversarial networks for multi-domain image-to-image translation." Proceedings of the IEEE conference on computer vision and pattern recognition. 2018.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Choi,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Yunjey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et al. "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Stargan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v2: Diverse image synthesis for multiple domains." Proceedings of the IEEE/CVF Conference on Computer Vision and Pattern Recognition. 2020.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Lample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Guillaume, et al. "Unsupervised machine translation using monolingual corpora only." 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arXiv:1711.00043 (2017).</a:t>
            </a: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1961FAA8-4FF3-4F44-B39A-11C16C0C36BC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13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1" name="Shape 223">
            <a:extLst>
              <a:ext uri="{FF2B5EF4-FFF2-40B4-BE49-F238E27FC236}">
                <a16:creationId xmlns:a16="http://schemas.microsoft.com/office/drawing/2014/main" id="{5CF1C121-6252-A84C-B1AD-6F13615A92AF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Distribution Alignment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</p:spTree>
    <p:extLst>
      <p:ext uri="{BB962C8B-B14F-4D97-AF65-F5344CB8AC3E}">
        <p14:creationId xmlns:p14="http://schemas.microsoft.com/office/powerpoint/2010/main" val="2087639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지도 학습적 분포 동조 문제</a:t>
            </a:r>
            <a:r>
              <a:rPr lang="en-US" altLang="ko-KR" b="1" dirty="0"/>
              <a:t>(distribution alignment problem)</a:t>
            </a:r>
            <a:r>
              <a:rPr lang="ko-KR" altLang="en-US" b="1" dirty="0"/>
              <a:t>의 예</a:t>
            </a:r>
            <a:endParaRPr lang="en-US" altLang="ko-KR" b="1" dirty="0"/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Image-to-image (pix2pix)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13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Distribution Alignment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8758847-0068-6B4D-A9BC-6513A420F898}"/>
              </a:ext>
            </a:extLst>
          </p:cNvPr>
          <p:cNvSpPr/>
          <p:nvPr/>
        </p:nvSpPr>
        <p:spPr>
          <a:xfrm>
            <a:off x="5835029" y="12349669"/>
            <a:ext cx="121888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Isola, Phillip, et al. "Image-to-image translation with conditional adversarial networks." </a:t>
            </a:r>
            <a:r>
              <a:rPr lang="en" altLang="ko-Kore-KR" i="1" dirty="0">
                <a:solidFill>
                  <a:srgbClr val="222222"/>
                </a:solidFill>
                <a:latin typeface="Arial" panose="020B0604020202020204" pitchFamily="34" charset="0"/>
              </a:rPr>
              <a:t>Proceedings of the IEEE conference on computer vision and pattern recognition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. 2017.</a:t>
            </a:r>
            <a:endParaRPr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AC8B5E-4709-A04E-BD3A-F41730263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498" y="3183851"/>
            <a:ext cx="16984429" cy="510772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14D408F-B092-A34A-B581-B2907DCCE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7866" y="8348003"/>
            <a:ext cx="5365846" cy="38535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79C288E-0164-3345-B48C-64D3570F03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29441" y="8291576"/>
            <a:ext cx="3887888" cy="396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94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비지도</a:t>
            </a:r>
            <a:r>
              <a:rPr lang="en-US" altLang="ko-KR" b="1" dirty="0"/>
              <a:t> </a:t>
            </a:r>
            <a:r>
              <a:rPr lang="ko-KR" altLang="en-US" b="1" dirty="0"/>
              <a:t>학습적 분포 동조</a:t>
            </a:r>
            <a:r>
              <a:rPr lang="en-US" altLang="ko-KR" b="1" dirty="0"/>
              <a:t>(unsupervised distribution alignment)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5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13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Distribution Alignment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FC0D183-C933-E743-8CFB-8F0B5B812233}"/>
                  </a:ext>
                </a:extLst>
              </p:cNvPr>
              <p:cNvSpPr/>
              <p:nvPr/>
            </p:nvSpPr>
            <p:spPr>
              <a:xfrm>
                <a:off x="2190307" y="4232450"/>
                <a:ext cx="18977935" cy="66665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ore-KR" altLang="en-US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지도 학습적 분포 동조</a:t>
                </a:r>
                <a:r>
                  <a:rPr lang="en-US" altLang="ko-Kore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Conditional distribution</a:t>
                </a:r>
                <a:r>
                  <a:rPr lang="en-US" altLang="ko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3200" i="1" dirty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𝑝</m:t>
                    </m:r>
                    <m:d>
                      <m:dPr>
                        <m:ctrlPr>
                          <a:rPr lang="en-US" altLang="ko-Kore-KR" sz="32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lang="en-US" altLang="ko-Kore-KR" sz="32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  <m:e>
                        <m:r>
                          <a:rPr lang="en-US" altLang="ko-Kore-KR" sz="32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𝑦</m:t>
                        </m:r>
                      </m:e>
                    </m:d>
                    <m:r>
                      <a:rPr lang="en-US" altLang="ko-KR" sz="32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</m:t>
                    </m:r>
                    <m:r>
                      <a:rPr lang="en-US" altLang="ko-KR" sz="32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</m:t>
                    </m:r>
                    <m:r>
                      <a:rPr lang="en-US" altLang="ko-KR" sz="32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𝑝</m:t>
                    </m:r>
                    <m:r>
                      <a:rPr lang="en-US" altLang="ko-KR" sz="32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lang="en-US" altLang="ko-KR" sz="32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𝑦</m:t>
                    </m:r>
                    <m:r>
                      <a:rPr lang="en-US" altLang="ko-KR" sz="32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|</m:t>
                    </m:r>
                    <m:r>
                      <a:rPr lang="en-US" altLang="ko-KR" sz="32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𝑥</m:t>
                    </m:r>
                    <m:r>
                      <a:rPr lang="en-US" altLang="ko-KR" sz="32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lang="en-US" altLang="ko-Kore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lang="ko-Kore-KR" altLang="en-US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통해 </a:t>
                </a:r>
                <a:br>
                  <a:rPr lang="en-US" altLang="ko-Kore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lang="en-US" altLang="ko-Kore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matching</a:t>
                </a:r>
                <a:r>
                  <a:rPr lang="ko-Kore-KR" altLang="en-US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시킨다</a:t>
                </a:r>
                <a:r>
                  <a:rPr lang="en-US" altLang="ko-Kore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 </a:t>
                </a:r>
                <a:r>
                  <a:rPr lang="en-US" altLang="ko-Kore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 </a:t>
                </a:r>
                <a:r>
                  <a:rPr lang="ko-Kore-KR" altLang="en-US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즉</a:t>
                </a:r>
                <a:r>
                  <a:rPr lang="en-US" altLang="ko-Kore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ore-KR" sz="32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𝑝</m:t>
                    </m:r>
                    <m:r>
                      <a:rPr lang="en-US" altLang="ko-Kore-KR" sz="32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lang="en-US" altLang="ko-Kore-KR" sz="32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𝑥</m:t>
                    </m:r>
                    <m:r>
                      <a:rPr lang="en-US" altLang="ko-Kore-KR" sz="32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</m:t>
                    </m:r>
                    <m:r>
                      <a:rPr lang="en-US" altLang="ko-Kore-KR" sz="32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𝑦</m:t>
                    </m:r>
                    <m:r>
                      <a:rPr lang="en-US" altLang="ko-Kore-KR" sz="32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lang="ko-KR" altLang="en-US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로 학습</a:t>
                </a:r>
                <a:r>
                  <a:rPr lang="en-US" altLang="ko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 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그런데</a:t>
                </a:r>
                <a:r>
                  <a:rPr lang="en-US" altLang="ko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ore-KR" sz="32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𝑝</m:t>
                    </m:r>
                    <m:r>
                      <a:rPr lang="en-US" altLang="ko-Kore-KR" sz="32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lang="en-US" altLang="ko-Kore-KR" sz="32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𝑥</m:t>
                    </m:r>
                    <m:r>
                      <a:rPr lang="en-US" altLang="ko-Kore-KR" sz="32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</m:t>
                    </m:r>
                    <m:r>
                      <a:rPr lang="en-US" altLang="ko-Kore-KR" sz="32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𝑦</m:t>
                    </m:r>
                    <m:r>
                      <a:rPr lang="en-US" altLang="ko-Kore-KR" sz="32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lang="ko-KR" altLang="en-US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en-US" altLang="ko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pair</a:t>
                </a:r>
                <a:r>
                  <a:rPr lang="ko-KR" altLang="en-US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비싸다면</a:t>
                </a:r>
                <a:r>
                  <a:rPr lang="en-US" altLang="ko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..?  </a:t>
                </a:r>
                <a:r>
                  <a:rPr lang="en-US" altLang="ko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 Unsupervised distribution alignment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3200" dirty="0">
                  <a:solidFill>
                    <a:srgbClr val="333333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32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𝑝</m:t>
                    </m:r>
                    <m:r>
                      <a:rPr lang="en-US" altLang="ko-KR" sz="32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lang="en-US" altLang="ko-KR" sz="32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𝑥</m:t>
                    </m:r>
                    <m:r>
                      <a:rPr lang="en-US" altLang="ko-KR" sz="32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lang="ko-KR" altLang="en-US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𝑝</m:t>
                    </m:r>
                    <m:r>
                      <a:rPr lang="en-US" altLang="ko-KR" sz="32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lang="en-US" altLang="ko-KR" sz="32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𝑦</m:t>
                    </m:r>
                    <m:r>
                      <a:rPr lang="en-US" altLang="ko-KR" sz="32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lang="ko-KR" altLang="en-US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샘플링 할 수 있을 때</a:t>
                </a:r>
                <a:r>
                  <a:rPr lang="en-US" altLang="ko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ore-KR" sz="32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𝑝</m:t>
                    </m:r>
                    <m:r>
                      <a:rPr lang="en-US" altLang="ko-Kore-KR" sz="32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lang="en-US" altLang="ko-Kore-KR" sz="32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𝑥</m:t>
                    </m:r>
                    <m:r>
                      <a:rPr lang="en-US" altLang="ko-Kore-KR" sz="32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</m:t>
                    </m:r>
                    <m:r>
                      <a:rPr lang="en-US" altLang="ko-Kore-KR" sz="32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𝑦</m:t>
                    </m:r>
                    <m:r>
                      <a:rPr lang="en-US" altLang="ko-Kore-KR" sz="32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lang="ko-KR" altLang="en-US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샘플링하거나 데이터를 구하지 않고</a:t>
                </a:r>
                <a:r>
                  <a:rPr lang="en-US" altLang="ko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br>
                  <a:rPr lang="en-US" altLang="ko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lang="ko-KR" altLang="en-US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바로</a:t>
                </a:r>
                <a:r>
                  <a:rPr lang="ko-Kore-KR" altLang="en-US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단순히 </a:t>
                </a:r>
                <a:r>
                  <a:rPr lang="en-US" altLang="ko-Kore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conditional distribution</a:t>
                </a:r>
                <a:r>
                  <a:rPr lang="en-US" altLang="ko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3200" i="1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𝑝</m:t>
                    </m:r>
                    <m:d>
                      <m:dPr>
                        <m:ctrlPr>
                          <a:rPr lang="en-US" altLang="ko-Kore-KR" sz="32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lang="en-US" altLang="ko-Kore-KR" sz="32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  <m:e>
                        <m:r>
                          <a:rPr lang="en-US" altLang="ko-Kore-KR" sz="32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𝑦</m:t>
                        </m:r>
                      </m:e>
                    </m:d>
                    <m:r>
                      <a:rPr lang="en-US" altLang="ko-KR" sz="32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</m:t>
                    </m:r>
                    <m:r>
                      <a:rPr lang="en-US" altLang="ko-KR" sz="32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𝑝</m:t>
                    </m:r>
                    <m:r>
                      <a:rPr lang="en-US" altLang="ko-KR" sz="32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lang="en-US" altLang="ko-KR" sz="32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𝑦</m:t>
                    </m:r>
                    <m:r>
                      <a:rPr lang="en-US" altLang="ko-KR" sz="32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|</m:t>
                    </m:r>
                    <m:r>
                      <a:rPr lang="en-US" altLang="ko-KR" sz="32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𝑥</m:t>
                    </m:r>
                    <m:r>
                      <a:rPr lang="en-US" altLang="ko-KR" sz="32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lang="en-US" altLang="ko-Kore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lang="ko-Kore-KR" altLang="en-US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구한다</a:t>
                </a:r>
                <a:r>
                  <a:rPr lang="en-US" altLang="ko-Kore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  <a:br>
                  <a:rPr lang="en-US" altLang="ko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lang="ko-KR" altLang="en-US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endParaRPr lang="en-US" altLang="ko-KR" sz="3200" dirty="0">
                  <a:solidFill>
                    <a:srgbClr val="333333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ore-KR" sz="3200" dirty="0">
                  <a:solidFill>
                    <a:srgbClr val="333333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ore-KR" sz="3200" b="1" dirty="0">
                  <a:solidFill>
                    <a:srgbClr val="333333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FC0D183-C933-E743-8CFB-8F0B5B8122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307" y="4232450"/>
                <a:ext cx="18977935" cy="6666569"/>
              </a:xfrm>
              <a:prstGeom prst="rect">
                <a:avLst/>
              </a:prstGeom>
              <a:blipFill>
                <a:blip r:embed="rId4"/>
                <a:stretch>
                  <a:fillRect l="-80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E8AFA1BA-A5FD-8447-ABD1-C1B7E735F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25840" y="2995212"/>
            <a:ext cx="5935975" cy="537629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E040312-3C34-F64A-8895-0A2488863F56}"/>
              </a:ext>
            </a:extLst>
          </p:cNvPr>
          <p:cNvSpPr/>
          <p:nvPr/>
        </p:nvSpPr>
        <p:spPr>
          <a:xfrm>
            <a:off x="6096792" y="12672834"/>
            <a:ext cx="121888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Arial" panose="020B0604020202020204" pitchFamily="34" charset="0"/>
              </a:rPr>
              <a:t>Zhu, Jun-Yan, et al. "Unpaired image-to-image translation using cycle-consistent adversarial networks." </a:t>
            </a:r>
            <a:r>
              <a:rPr lang="en" altLang="ko-Kore-KR" i="1" dirty="0">
                <a:solidFill>
                  <a:srgbClr val="53585F"/>
                </a:solidFill>
                <a:latin typeface="Arial" panose="020B0604020202020204" pitchFamily="34" charset="0"/>
              </a:rPr>
              <a:t>Proceedings of the IEEE international conference on computer vision</a:t>
            </a:r>
            <a:r>
              <a:rPr lang="en" altLang="ko-Kore-KR" dirty="0">
                <a:solidFill>
                  <a:srgbClr val="53585F"/>
                </a:solidFill>
                <a:latin typeface="Arial" panose="020B0604020202020204" pitchFamily="34" charset="0"/>
              </a:rPr>
              <a:t>. 2017.</a:t>
            </a:r>
            <a:endParaRPr lang="ko-Kore-KR" altLang="en-US" dirty="0">
              <a:solidFill>
                <a:srgbClr val="5358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19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비지도</a:t>
            </a:r>
            <a:r>
              <a:rPr lang="en-US" altLang="ko-KR" b="1" dirty="0"/>
              <a:t> </a:t>
            </a:r>
            <a:r>
              <a:rPr lang="ko-KR" altLang="en-US" b="1" dirty="0"/>
              <a:t>학습적 분포 동조</a:t>
            </a:r>
            <a:r>
              <a:rPr lang="en-US" altLang="ko-KR" b="1" dirty="0"/>
              <a:t>(unsupervised distribution alignment)</a:t>
            </a:r>
            <a:r>
              <a:rPr lang="ko-KR" altLang="en-US" b="1" dirty="0"/>
              <a:t>의 예</a:t>
            </a:r>
            <a:endParaRPr lang="en-US" altLang="ko-KR" b="1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6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13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Distribution Alignment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E040312-3C34-F64A-8895-0A2488863F56}"/>
              </a:ext>
            </a:extLst>
          </p:cNvPr>
          <p:cNvSpPr/>
          <p:nvPr/>
        </p:nvSpPr>
        <p:spPr>
          <a:xfrm>
            <a:off x="6096792" y="12672834"/>
            <a:ext cx="121888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Arial" panose="020B0604020202020204" pitchFamily="34" charset="0"/>
              </a:rPr>
              <a:t>Zhu, Jun-Yan, et al. "Unpaired image-to-image translation using cycle-consistent adversarial networks." </a:t>
            </a:r>
            <a:r>
              <a:rPr lang="en" altLang="ko-Kore-KR" i="1" dirty="0">
                <a:solidFill>
                  <a:srgbClr val="53585F"/>
                </a:solidFill>
                <a:latin typeface="Arial" panose="020B0604020202020204" pitchFamily="34" charset="0"/>
              </a:rPr>
              <a:t>Proceedings of the IEEE international conference on computer vision</a:t>
            </a:r>
            <a:r>
              <a:rPr lang="en" altLang="ko-Kore-KR" dirty="0">
                <a:solidFill>
                  <a:srgbClr val="53585F"/>
                </a:solidFill>
                <a:latin typeface="Arial" panose="020B0604020202020204" pitchFamily="34" charset="0"/>
              </a:rPr>
              <a:t>. 2017.</a:t>
            </a:r>
            <a:endParaRPr lang="ko-Kore-KR" altLang="en-US" dirty="0">
              <a:solidFill>
                <a:srgbClr val="53585F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4E3002-0810-C148-89A9-E803B7E30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7660" y="2995723"/>
            <a:ext cx="16395154" cy="928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83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분포 동조</a:t>
            </a:r>
            <a:r>
              <a:rPr lang="en-US" altLang="ko-KR" b="1" dirty="0"/>
              <a:t>(distribution alignment)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왜 필요할까</a:t>
            </a:r>
            <a:r>
              <a:rPr lang="en-US" altLang="ko-KR" dirty="0"/>
              <a:t>?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7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13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Distribution Alignment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FC0D183-C933-E743-8CFB-8F0B5B812233}"/>
                  </a:ext>
                </a:extLst>
              </p:cNvPr>
              <p:cNvSpPr/>
              <p:nvPr/>
            </p:nvSpPr>
            <p:spPr>
              <a:xfrm>
                <a:off x="1691734" y="3374840"/>
                <a:ext cx="19133879" cy="96211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ore-KR" sz="3200" b="1" dirty="0">
                    <a:solidFill>
                      <a:srgbClr val="333333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Generative model</a:t>
                </a:r>
                <a:r>
                  <a:rPr lang="ko-Kore-KR" altLang="en-US" sz="3200" b="1" dirty="0">
                    <a:solidFill>
                      <a:srgbClr val="333333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을 포함한 </a:t>
                </a:r>
                <a:r>
                  <a:rPr lang="en-US" altLang="ko-Kore-KR" sz="3200" b="1" dirty="0">
                    <a:solidFill>
                      <a:srgbClr val="333333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unsupervised/semi-supervised/self-supervised </a:t>
                </a:r>
                <a:r>
                  <a:rPr lang="ko-Kore-KR" altLang="en-US" sz="3200" b="1" dirty="0">
                    <a:solidFill>
                      <a:srgbClr val="333333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모델에서 가장 먼저 태동</a:t>
                </a:r>
                <a:endParaRPr lang="en-US" altLang="ko-Kore-KR" sz="3200" dirty="0">
                  <a:solidFill>
                    <a:srgbClr val="333333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ore-KR" sz="3200" dirty="0">
                  <a:solidFill>
                    <a:srgbClr val="333333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ore-KR" altLang="en-US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생성</a:t>
                </a:r>
                <a:r>
                  <a:rPr lang="en-US" altLang="ko-Kore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(Generative Model</a:t>
                </a:r>
                <a:r>
                  <a:rPr lang="en-US" altLang="ko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lang="ko-Kore-KR" altLang="en-US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에서의 </a:t>
                </a:r>
                <a:r>
                  <a:rPr lang="en-US" altLang="ko-Kore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application</a:t>
                </a:r>
              </a:p>
              <a:p>
                <a:pPr marL="1371487" lvl="2" indent="-457200">
                  <a:lnSpc>
                    <a:spcPct val="150000"/>
                  </a:lnSpc>
                  <a:buFont typeface="Wingdings" pitchFamily="2" charset="2"/>
                  <a:buChar char="à"/>
                </a:pPr>
                <a:r>
                  <a:rPr lang="ko-KR" altLang="en-US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순수</a:t>
                </a:r>
                <a:r>
                  <a:rPr lang="en-US" altLang="ko-KR" sz="3200" dirty="0">
                    <a:solidFill>
                      <a:srgbClr val="333333"/>
                    </a:solidFill>
                    <a:ea typeface="Spoqa Han Sans Neo Bold" panose="020B0500000000000000" pitchFamily="34" charset="-128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32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𝑝</m:t>
                        </m:r>
                      </m:e>
                      <m:sub>
                        <m:r>
                          <a:rPr lang="en-US" altLang="ko-KR" sz="3200" b="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ko-KR" altLang="en-US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만 </a:t>
                </a:r>
                <a:r>
                  <a:rPr lang="en-US" altLang="ko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reproduce,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320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𝑝</m:t>
                        </m:r>
                      </m:e>
                      <m:sub>
                        <m:r>
                          <a:rPr lang="en-US" altLang="ko-KR" sz="320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lang="ko-KR" altLang="en-US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만으로는 응용력이 작다</a:t>
                </a:r>
                <a:r>
                  <a:rPr lang="en-US" altLang="ko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marL="1371487" lvl="2" indent="-457200">
                  <a:lnSpc>
                    <a:spcPct val="150000"/>
                  </a:lnSpc>
                  <a:buFont typeface="Wingdings" pitchFamily="2" charset="2"/>
                  <a:buChar char="à"/>
                </a:pPr>
                <a:r>
                  <a:rPr lang="ko-Kore-KR" altLang="en-US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lang="en-US" altLang="ko-Kore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</a:t>
                </a:r>
                <a:r>
                  <a:rPr lang="ko-Kore-KR" altLang="en-US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</a:t>
                </a:r>
                <a:r>
                  <a:rPr lang="en-US" altLang="ko-Kore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style</a:t>
                </a:r>
                <a:r>
                  <a:rPr lang="ko-Kore-KR" altLang="en-US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가진 것을 </a:t>
                </a:r>
                <a:r>
                  <a:rPr lang="en-US" altLang="ko-Kore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B</a:t>
                </a:r>
                <a:r>
                  <a:rPr lang="ko-Kore-KR" altLang="en-US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</a:t>
                </a:r>
                <a:r>
                  <a:rPr lang="en-US" altLang="ko-Kore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input</a:t>
                </a:r>
                <a:r>
                  <a:rPr lang="ko-Kore-KR" altLang="en-US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으로 만들고 싶다면</a:t>
                </a:r>
                <a:r>
                  <a:rPr lang="en-US" altLang="ko-Kore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?</a:t>
                </a:r>
                <a:endParaRPr lang="en-US" altLang="ko-Kore-KR" sz="3200" dirty="0">
                  <a:solidFill>
                    <a:srgbClr val="333333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1371487" lvl="2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ore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i.e.: </a:t>
                </a:r>
                <a:r>
                  <a:rPr lang="en-US" altLang="ko-Kore-KR" sz="3200" dirty="0" err="1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CycleGAN</a:t>
                </a:r>
                <a:r>
                  <a:rPr lang="en-US" altLang="ko-Kore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lang="en-US" altLang="ko-Kore-KR" sz="3200" dirty="0" err="1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DiscoGAN</a:t>
                </a:r>
                <a:r>
                  <a:rPr lang="en-US" altLang="ko-Kore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sequence-to-sequence (i.e. machine translation)</a:t>
                </a:r>
              </a:p>
              <a:p>
                <a:pPr>
                  <a:lnSpc>
                    <a:spcPct val="150000"/>
                  </a:lnSpc>
                </a:pPr>
                <a:endParaRPr lang="en-US" altLang="ko-Kore-KR" sz="3200" dirty="0">
                  <a:solidFill>
                    <a:srgbClr val="333333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ore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Embedding </a:t>
                </a:r>
                <a:r>
                  <a:rPr lang="en-US" altLang="ko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(representation learning)</a:t>
                </a:r>
                <a:r>
                  <a:rPr lang="ko-Kore-KR" altLang="en-US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 응용될 수 있고 성능 또한 향상 시킬 수 있다</a:t>
                </a:r>
                <a:r>
                  <a:rPr lang="en-US" altLang="ko-Kore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>
                  <a:lnSpc>
                    <a:spcPct val="150000"/>
                  </a:lnSpc>
                </a:pPr>
                <a:endParaRPr lang="en-US" altLang="ko-Kore-KR" sz="3200" dirty="0">
                  <a:solidFill>
                    <a:srgbClr val="333333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ore-KR" altLang="en-US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데이터의 불균형 문제</a:t>
                </a:r>
                <a:endParaRPr lang="en" altLang="ko-Kore-KR" sz="3200" dirty="0">
                  <a:solidFill>
                    <a:srgbClr val="333333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1371487" lvl="2" indent="-457200">
                  <a:lnSpc>
                    <a:spcPct val="150000"/>
                  </a:lnSpc>
                  <a:buFont typeface="Wingdings" pitchFamily="2" charset="2"/>
                  <a:buChar char="à"/>
                </a:pPr>
                <a:r>
                  <a:rPr lang="en-US" altLang="ko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labeled</a:t>
                </a:r>
                <a:r>
                  <a:rPr lang="ko-KR" altLang="en-US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lang="en-US" altLang="ko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data</a:t>
                </a:r>
                <a:r>
                  <a:rPr lang="ko-KR" altLang="en-US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 </a:t>
                </a:r>
                <a:r>
                  <a:rPr lang="en-US" altLang="ko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unlabeled data</a:t>
                </a:r>
                <a:r>
                  <a:rPr lang="ko-KR" altLang="en-US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보다 더 작기때문에  </a:t>
                </a:r>
                <a:r>
                  <a:rPr lang="en-US" altLang="ko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“empirical mismatch”</a:t>
                </a:r>
                <a:r>
                  <a:rPr lang="ko-KR" altLang="en-US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문제가 발생</a:t>
                </a:r>
                <a:r>
                  <a:rPr lang="en-US" altLang="ko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 marL="1371487" lvl="2" indent="-457200">
                  <a:lnSpc>
                    <a:spcPct val="150000"/>
                  </a:lnSpc>
                  <a:buFont typeface="Wingdings" pitchFamily="2" charset="2"/>
                  <a:buChar char="à"/>
                </a:pPr>
                <a:r>
                  <a:rPr lang="ko-KR" altLang="en-US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분포 </a:t>
                </a:r>
                <a:r>
                  <a:rPr lang="en-US" altLang="ko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</a:t>
                </a:r>
                <a:r>
                  <a:rPr lang="ko-KR" altLang="en-US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해당하는 데이터가 분포 </a:t>
                </a:r>
                <a:r>
                  <a:rPr lang="en-US" altLang="ko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B</a:t>
                </a:r>
                <a:r>
                  <a:rPr lang="ko-KR" altLang="en-US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해당하는 데이터보다 수가 작다면</a:t>
                </a:r>
                <a:r>
                  <a:rPr lang="en-US" altLang="ko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?</a:t>
                </a:r>
              </a:p>
              <a:p>
                <a:pPr marL="1371487" lvl="2" indent="-457200">
                  <a:lnSpc>
                    <a:spcPct val="150000"/>
                  </a:lnSpc>
                  <a:buFont typeface="Wingdings" pitchFamily="2" charset="2"/>
                  <a:buChar char="à"/>
                </a:pPr>
                <a:r>
                  <a:rPr lang="ko-Kore-KR" altLang="en-US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관련 연구</a:t>
                </a:r>
                <a:r>
                  <a:rPr lang="en-US" altLang="ko-Kore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</a:t>
                </a:r>
                <a:r>
                  <a:rPr lang="en" altLang="ko-Kore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Augmented Distribution Alignment</a:t>
                </a:r>
                <a:endParaRPr lang="ko-Kore-KR" altLang="en-US" sz="32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FC0D183-C933-E743-8CFB-8F0B5B8122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734" y="3374840"/>
                <a:ext cx="19133879" cy="9621160"/>
              </a:xfrm>
              <a:prstGeom prst="rect">
                <a:avLst/>
              </a:prstGeom>
              <a:blipFill>
                <a:blip r:embed="rId4"/>
                <a:stretch>
                  <a:fillRect l="-863" b="-105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6765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743020" y="2821583"/>
            <a:ext cx="17526000" cy="391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lvl="0"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4800" b="1" spc="-75" dirty="0">
                <a:solidFill>
                  <a:prstClr val="black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  <a:sym typeface="SpoqaHanSans-Bold"/>
              </a:rPr>
              <a:t>&lt;Generative model series #5&gt;</a:t>
            </a:r>
            <a:endParaRPr lang="en-US" altLang="ko-Kore-KR" sz="8000" b="1" dirty="0">
              <a:sym typeface="SpoqaHanSans-Bold"/>
            </a:endParaRPr>
          </a:p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8000" b="1" dirty="0">
                <a:sym typeface="SpoqaHanSans-Bold"/>
              </a:rPr>
              <a:t>Distribution Alignment</a:t>
            </a:r>
            <a:endParaRPr lang="en-US" altLang="ko-KR" sz="3200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2</a:t>
            </a:r>
            <a:r>
              <a:rPr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Marginal Matching &amp; Cycle Consistency</a:t>
            </a: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(Dual Learning)</a:t>
            </a:r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15937215-6709-9140-A65A-D0C628A7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8</a:t>
            </a:fld>
            <a:endParaRPr kumimoji="1" lang="ko-Kore-KR" altLang="en-US" sz="150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AC1D2C-13F2-6B48-920F-0D682217455A}"/>
              </a:ext>
            </a:extLst>
          </p:cNvPr>
          <p:cNvSpPr/>
          <p:nvPr/>
        </p:nvSpPr>
        <p:spPr>
          <a:xfrm>
            <a:off x="-1" y="3886200"/>
            <a:ext cx="5486043" cy="9829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1"/>
          <a:lstStyle/>
          <a:p>
            <a:pPr algn="ctr"/>
            <a:endParaRPr kumimoji="1" lang="ko-Kore-KR" altLang="en-US" sz="85700" b="1" dirty="0">
              <a:solidFill>
                <a:schemeClr val="tx1"/>
              </a:solidFill>
              <a:latin typeface="Matura MT Script Capitals" panose="03020802060602070202" pitchFamily="66" charset="0"/>
              <a:ea typeface="Spoqa Han Sans Neo Bold" panose="020B0500000000000000" pitchFamily="34" charset="-128"/>
              <a:cs typeface="APPLE CHANCERY" panose="03020702040506060504" pitchFamily="66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F8C0A3-F4E5-2C4B-B096-FCC01DAC7E4A}"/>
              </a:ext>
            </a:extLst>
          </p:cNvPr>
          <p:cNvSpPr/>
          <p:nvPr/>
        </p:nvSpPr>
        <p:spPr>
          <a:xfrm>
            <a:off x="-1884128" y="2671365"/>
            <a:ext cx="7135856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1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63D908-CC65-AF4B-B089-615712ADB078}"/>
              </a:ext>
            </a:extLst>
          </p:cNvPr>
          <p:cNvSpPr/>
          <p:nvPr/>
        </p:nvSpPr>
        <p:spPr>
          <a:xfrm>
            <a:off x="3367601" y="2804716"/>
            <a:ext cx="6080583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3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09779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Supervised pair </a:t>
            </a:r>
            <a:r>
              <a:rPr lang="ko-KR" altLang="en-US" b="1" dirty="0"/>
              <a:t>모델들의</a:t>
            </a:r>
            <a:r>
              <a:rPr lang="en-US" altLang="ko-KR" b="1" dirty="0"/>
              <a:t>(pix2pix)</a:t>
            </a:r>
            <a:r>
              <a:rPr lang="ko-KR" altLang="en-US" b="1" dirty="0"/>
              <a:t>의 한계</a:t>
            </a:r>
            <a:r>
              <a:rPr lang="en-US" altLang="ko-KR" b="1" dirty="0"/>
              <a:t>.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9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13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Distribution Alignment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8758847-0068-6B4D-A9BC-6513A420F898}"/>
              </a:ext>
            </a:extLst>
          </p:cNvPr>
          <p:cNvSpPr/>
          <p:nvPr/>
        </p:nvSpPr>
        <p:spPr>
          <a:xfrm>
            <a:off x="5835029" y="12349669"/>
            <a:ext cx="121888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Isola, Phillip, et al. "Image-to-image translation with conditional adversarial networks." </a:t>
            </a:r>
            <a:r>
              <a:rPr lang="en" altLang="ko-Kore-KR" i="1" dirty="0">
                <a:solidFill>
                  <a:srgbClr val="222222"/>
                </a:solidFill>
                <a:latin typeface="Arial" panose="020B0604020202020204" pitchFamily="34" charset="0"/>
              </a:rPr>
              <a:t>Proceedings of the IEEE conference on computer vision and pattern recognition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. 2017.</a:t>
            </a:r>
            <a:endParaRPr lang="ko-Kore-KR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6766ADF-6414-F340-A422-D433AF7EC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058" y="3151943"/>
            <a:ext cx="12247329" cy="441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09050E8D-A54A-8D4F-AC60-0A9801F1BC40}"/>
                  </a:ext>
                </a:extLst>
              </p:cNvPr>
              <p:cNvSpPr/>
              <p:nvPr/>
            </p:nvSpPr>
            <p:spPr>
              <a:xfrm>
                <a:off x="2060795" y="8314654"/>
                <a:ext cx="16499854" cy="37118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ore-KR" altLang="en-US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생성</a:t>
                </a:r>
                <a:r>
                  <a:rPr lang="en-US" altLang="ko-Kore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(Generative Model</a:t>
                </a:r>
                <a:r>
                  <a:rPr lang="en-US" altLang="ko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lang="ko-Kore-KR" altLang="en-US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에서의 </a:t>
                </a:r>
                <a:r>
                  <a:rPr lang="en-US" altLang="ko-Kore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application</a:t>
                </a:r>
              </a:p>
              <a:p>
                <a:pPr marL="1371487" lvl="2" indent="-457200">
                  <a:lnSpc>
                    <a:spcPct val="150000"/>
                  </a:lnSpc>
                  <a:buFont typeface="Wingdings" pitchFamily="2" charset="2"/>
                  <a:buChar char="à"/>
                </a:pPr>
                <a:r>
                  <a:rPr lang="ko-KR" altLang="en-US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순수</a:t>
                </a:r>
                <a:r>
                  <a:rPr lang="en-US" altLang="ko-KR" sz="3200" dirty="0">
                    <a:solidFill>
                      <a:srgbClr val="333333"/>
                    </a:solidFill>
                    <a:ea typeface="Spoqa Han Sans Neo Bold" panose="020B0500000000000000" pitchFamily="34" charset="-128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32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𝑝</m:t>
                        </m:r>
                      </m:e>
                      <m:sub>
                        <m:r>
                          <a:rPr lang="en-US" altLang="ko-KR" sz="32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ko-KR" altLang="en-US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만 </a:t>
                </a:r>
                <a:r>
                  <a:rPr lang="en-US" altLang="ko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reproduce,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32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𝑝</m:t>
                        </m:r>
                      </m:e>
                      <m:sub>
                        <m:r>
                          <a:rPr lang="en-US" altLang="ko-KR" sz="32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lang="ko-KR" altLang="en-US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만으로는 응용력이 작다</a:t>
                </a:r>
                <a:r>
                  <a:rPr lang="en-US" altLang="ko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marL="1371487" lvl="2" indent="-457200">
                  <a:lnSpc>
                    <a:spcPct val="150000"/>
                  </a:lnSpc>
                  <a:buFont typeface="Wingdings" pitchFamily="2" charset="2"/>
                  <a:buChar char="à"/>
                </a:pPr>
                <a:r>
                  <a:rPr lang="ko-Kore-KR" altLang="en-US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lang="en-US" altLang="ko-Kore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</a:t>
                </a:r>
                <a:r>
                  <a:rPr lang="ko-Kore-KR" altLang="en-US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</a:t>
                </a:r>
                <a:r>
                  <a:rPr lang="en-US" altLang="ko-Kore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style</a:t>
                </a:r>
                <a:r>
                  <a:rPr lang="ko-Kore-KR" altLang="en-US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가진 것을 </a:t>
                </a:r>
                <a:r>
                  <a:rPr lang="en-US" altLang="ko-Kore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B</a:t>
                </a:r>
                <a:r>
                  <a:rPr lang="ko-Kore-KR" altLang="en-US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</a:t>
                </a:r>
                <a:r>
                  <a:rPr lang="en-US" altLang="ko-Kore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input</a:t>
                </a:r>
                <a:r>
                  <a:rPr lang="ko-Kore-KR" altLang="en-US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으로 만들고 싶다면</a:t>
                </a:r>
                <a:r>
                  <a:rPr lang="en-US" altLang="ko-Kore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?</a:t>
                </a:r>
              </a:p>
              <a:p>
                <a:pPr marL="1371487" lvl="2" indent="-457200">
                  <a:lnSpc>
                    <a:spcPct val="150000"/>
                  </a:lnSpc>
                  <a:buFont typeface="Wingdings" pitchFamily="2" charset="2"/>
                  <a:buChar char="à"/>
                </a:pPr>
                <a:r>
                  <a:rPr lang="en-US" altLang="ko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Supervised pair</a:t>
                </a:r>
                <a:r>
                  <a:rPr lang="ko-KR" altLang="en-US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모델들</a:t>
                </a:r>
                <a:r>
                  <a:rPr lang="en-US" altLang="ko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: pair</a:t>
                </a:r>
                <a:r>
                  <a:rPr lang="ko-KR" altLang="en-US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로 넣어야 한다</a:t>
                </a:r>
                <a:r>
                  <a:rPr lang="en-US" altLang="ko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marL="1371487" lvl="2" indent="-457200">
                  <a:lnSpc>
                    <a:spcPct val="150000"/>
                  </a:lnSpc>
                  <a:buFont typeface="Wingdings" pitchFamily="2" charset="2"/>
                  <a:buChar char="à"/>
                </a:pPr>
                <a:r>
                  <a:rPr lang="ko-KR" altLang="en-US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하지만</a:t>
                </a:r>
                <a:r>
                  <a:rPr lang="en-US" altLang="ko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pair</a:t>
                </a:r>
                <a:r>
                  <a:rPr lang="ko-KR" altLang="en-US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데이터가 만약 너무 비싸다면</a:t>
                </a:r>
                <a:r>
                  <a:rPr lang="en-US" altLang="ko-KR" sz="3200" dirty="0">
                    <a:solidFill>
                      <a:srgbClr val="333333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?</a:t>
                </a:r>
                <a:endParaRPr lang="en-US" altLang="ko-Kore-KR" sz="3200" dirty="0">
                  <a:solidFill>
                    <a:srgbClr val="333333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09050E8D-A54A-8D4F-AC60-0A9801F1B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795" y="8314654"/>
                <a:ext cx="16499854" cy="3711850"/>
              </a:xfrm>
              <a:prstGeom prst="rect">
                <a:avLst/>
              </a:prstGeom>
              <a:blipFill>
                <a:blip r:embed="rId5"/>
                <a:stretch>
                  <a:fillRect b="-442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7167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62786</TotalTime>
  <Words>2768</Words>
  <Application>Microsoft Macintosh PowerPoint</Application>
  <PresentationFormat>사용자 지정</PresentationFormat>
  <Paragraphs>374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2" baseType="lpstr">
      <vt:lpstr>Spoqa Han Sans Neo</vt:lpstr>
      <vt:lpstr>Spoqa Han Sans Neo Bold</vt:lpstr>
      <vt:lpstr>SpoqaHanSans-Bold</vt:lpstr>
      <vt:lpstr>SpoqaHanSans-Light</vt:lpstr>
      <vt:lpstr>Arial</vt:lpstr>
      <vt:lpstr>Calibri</vt:lpstr>
      <vt:lpstr>Calibri Light</vt:lpstr>
      <vt:lpstr>Cambria Math</vt:lpstr>
      <vt:lpstr>Impact</vt:lpstr>
      <vt:lpstr>Matura MT Script Capitals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jh_lee@fastcampus.co.kr</dc:creator>
  <cp:lastModifiedBy>jbpark0614@gmail.com</cp:lastModifiedBy>
  <cp:revision>662</cp:revision>
  <dcterms:created xsi:type="dcterms:W3CDTF">2021-04-05T07:22:06Z</dcterms:created>
  <dcterms:modified xsi:type="dcterms:W3CDTF">2021-09-26T11:58:34Z</dcterms:modified>
</cp:coreProperties>
</file>